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  <p:sldMasterId id="2147484035" r:id="rId2"/>
    <p:sldMasterId id="2147484023" r:id="rId3"/>
  </p:sldMasterIdLst>
  <p:notesMasterIdLst>
    <p:notesMasterId r:id="rId38"/>
  </p:notesMasterIdLst>
  <p:handoutMasterIdLst>
    <p:handoutMasterId r:id="rId39"/>
  </p:handoutMasterIdLst>
  <p:sldIdLst>
    <p:sldId id="385" r:id="rId4"/>
    <p:sldId id="386" r:id="rId5"/>
    <p:sldId id="387" r:id="rId6"/>
    <p:sldId id="388" r:id="rId7"/>
    <p:sldId id="389" r:id="rId8"/>
    <p:sldId id="390" r:id="rId9"/>
    <p:sldId id="392" r:id="rId10"/>
    <p:sldId id="391" r:id="rId11"/>
    <p:sldId id="393" r:id="rId12"/>
    <p:sldId id="394" r:id="rId13"/>
    <p:sldId id="395" r:id="rId14"/>
    <p:sldId id="396" r:id="rId15"/>
    <p:sldId id="397" r:id="rId16"/>
    <p:sldId id="399" r:id="rId17"/>
    <p:sldId id="417" r:id="rId18"/>
    <p:sldId id="400" r:id="rId19"/>
    <p:sldId id="398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9" r:id="rId28"/>
    <p:sldId id="408" r:id="rId29"/>
    <p:sldId id="415" r:id="rId30"/>
    <p:sldId id="411" r:id="rId31"/>
    <p:sldId id="412" r:id="rId32"/>
    <p:sldId id="413" r:id="rId33"/>
    <p:sldId id="414" r:id="rId34"/>
    <p:sldId id="410" r:id="rId35"/>
    <p:sldId id="416" r:id="rId36"/>
    <p:sldId id="418" r:id="rId37"/>
  </p:sldIdLst>
  <p:sldSz cx="13004800" cy="9753600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129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260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390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518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650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2778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199909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039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53" autoAdjust="0"/>
    <p:restoredTop sz="94660"/>
  </p:normalViewPr>
  <p:slideViewPr>
    <p:cSldViewPr>
      <p:cViewPr varScale="1">
        <p:scale>
          <a:sx n="77" d="100"/>
          <a:sy n="77" d="100"/>
        </p:scale>
        <p:origin x="1878" y="1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3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-128"/>
                <a:cs typeface="Arial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fld id="{9372FD76-EB9F-764F-8F27-36E8BD5ED777}" type="datetimeFigureOut">
              <a:rPr lang="nl-NL"/>
              <a:pPr/>
              <a:t>28-3-2019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-128"/>
                <a:cs typeface="Arial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fld id="{DE590830-9B4B-9C4D-966D-6D12B13B6D6B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776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01D9F9-3769-E54C-B9DD-B0DA30EEDA23}" type="datetimeFigureOut">
              <a:rPr lang="nl-NL"/>
              <a:pPr/>
              <a:t>28-3-2019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5D37AB-0158-D143-B9D4-A5272563F8A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69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129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26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51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5650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778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909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12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97" indent="0">
              <a:buNone/>
              <a:defRPr sz="4000"/>
            </a:lvl2pPr>
            <a:lvl3pPr marL="1300393" indent="0">
              <a:buNone/>
              <a:defRPr sz="3400"/>
            </a:lvl3pPr>
            <a:lvl4pPr marL="1950590" indent="0">
              <a:buNone/>
              <a:defRPr sz="2800"/>
            </a:lvl4pPr>
            <a:lvl5pPr marL="2600786" indent="0">
              <a:buNone/>
              <a:defRPr sz="2800"/>
            </a:lvl5pPr>
            <a:lvl6pPr marL="3250983" indent="0">
              <a:buNone/>
              <a:defRPr sz="2800"/>
            </a:lvl6pPr>
            <a:lvl7pPr marL="3901180" indent="0">
              <a:buNone/>
              <a:defRPr sz="2800"/>
            </a:lvl7pPr>
            <a:lvl8pPr marL="4551376" indent="0">
              <a:buNone/>
              <a:defRPr sz="2800"/>
            </a:lvl8pPr>
            <a:lvl9pPr marL="5201573" indent="0">
              <a:buNone/>
              <a:defRPr sz="28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5200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6825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943058" y="650240"/>
            <a:ext cx="2544515" cy="693815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304996" y="650240"/>
            <a:ext cx="7421316" cy="693815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80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996" y="650240"/>
            <a:ext cx="10182578" cy="15172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6285" y="2600960"/>
            <a:ext cx="4967111" cy="4987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0145" y="2600960"/>
            <a:ext cx="4969368" cy="2384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0145" y="5201920"/>
            <a:ext cx="4969368" cy="23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0519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53B34CAC-99DF-46B6-90A2-B3BC7C68A6E0}" type="datetimeFigureOut">
              <a:rPr lang="nl-NL" smtClean="0"/>
              <a:pPr/>
              <a:t>28-3-2019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538109F2-FDC2-4380-8DE1-FF53327C534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566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33" y="510258"/>
            <a:ext cx="11054080" cy="1625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83733" y="2600960"/>
            <a:ext cx="5418667" cy="5373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9147" y="2600960"/>
            <a:ext cx="5418667" cy="5373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063414" y="8301850"/>
            <a:ext cx="2709333" cy="433493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211734" y="8301850"/>
            <a:ext cx="2709333" cy="325120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93582A1-9C9F-4101-B030-07C5F2081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66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81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02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  <a:prstGeom prst="rect">
            <a:avLst/>
          </a:prstGeom>
        </p:spPr>
        <p:txBody>
          <a:bodyPr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49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8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194344" y="-235768"/>
            <a:ext cx="13609512" cy="10153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2" rIns="91425" bIns="45712" numCol="1" spcCol="0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" name="Picture 3" descr="TU_P5#whit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4" y="8621217"/>
            <a:ext cx="1921953" cy="1183922"/>
          </a:xfrm>
          <a:prstGeom prst="rect">
            <a:avLst/>
          </a:prstGeom>
        </p:spPr>
      </p:pic>
      <p:pic>
        <p:nvPicPr>
          <p:cNvPr id="7" name="Picture 6" descr="TU_P4~blac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4" y="8620718"/>
            <a:ext cx="1918785" cy="11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4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35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74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3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93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04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4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14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88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59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8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6217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3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94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17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83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5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7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9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0" cy="1937173"/>
          </a:xfrm>
        </p:spPr>
        <p:txBody>
          <a:bodyPr/>
          <a:lstStyle>
            <a:lvl1pPr algn="l">
              <a:defRPr sz="57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97" indent="0">
              <a:buNone/>
              <a:defRPr sz="2600"/>
            </a:lvl2pPr>
            <a:lvl3pPr marL="1300393" indent="0">
              <a:buNone/>
              <a:defRPr sz="2300"/>
            </a:lvl3pPr>
            <a:lvl4pPr marL="1950590" indent="0">
              <a:buNone/>
              <a:defRPr sz="2000"/>
            </a:lvl4pPr>
            <a:lvl5pPr marL="2600786" indent="0">
              <a:buNone/>
              <a:defRPr sz="2000"/>
            </a:lvl5pPr>
            <a:lvl6pPr marL="3250983" indent="0">
              <a:buNone/>
              <a:defRPr sz="2000"/>
            </a:lvl6pPr>
            <a:lvl7pPr marL="3901180" indent="0">
              <a:buNone/>
              <a:defRPr sz="2000"/>
            </a:lvl7pPr>
            <a:lvl8pPr marL="4551376" indent="0">
              <a:buNone/>
              <a:defRPr sz="2000"/>
            </a:lvl8pPr>
            <a:lvl9pPr marL="5201573" indent="0">
              <a:buNone/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5572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16285" y="2600960"/>
            <a:ext cx="4967111" cy="49874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00145" y="2600960"/>
            <a:ext cx="4969368" cy="49874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27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385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25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2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84516" y="38834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50242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434480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5937" y="484314"/>
            <a:ext cx="10009112" cy="151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dirty="0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25937" y="2356522"/>
            <a:ext cx="10009112" cy="684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</p:txBody>
      </p:sp>
      <p:sp>
        <p:nvSpPr>
          <p:cNvPr id="13" name="Rectangle 28"/>
          <p:cNvSpPr>
            <a:spLocks noChangeArrowheads="1"/>
          </p:cNvSpPr>
          <p:nvPr userDrawn="1"/>
        </p:nvSpPr>
        <p:spPr bwMode="auto">
          <a:xfrm>
            <a:off x="0" y="14"/>
            <a:ext cx="2037905" cy="975358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2" tIns="45717" rIns="91432" bIns="45717" anchor="ctr"/>
          <a:lstStyle/>
          <a:p>
            <a:pPr algn="r"/>
            <a:endParaRPr lang="nl-NL" sz="2100">
              <a:solidFill>
                <a:srgbClr val="00A6D6"/>
              </a:solidFill>
              <a:latin typeface="Tahoma" pitchFamily="34" charset="0"/>
            </a:endParaRPr>
          </a:p>
        </p:txBody>
      </p:sp>
      <p:pic>
        <p:nvPicPr>
          <p:cNvPr id="14" name="Picture 3" descr="TU_P5#white.eps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1" y="8621217"/>
            <a:ext cx="1921953" cy="11839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47" r:id="rId14"/>
    <p:sldLayoutId id="2147484048" r:id="rId15"/>
  </p:sldLayoutIdLst>
  <p:timing>
    <p:tnLst>
      <p:par>
        <p:cTn id="1" dur="indefinite" restart="never" nodeType="tmRoot"/>
      </p:par>
    </p:tnLst>
  </p:timing>
  <p:txStyles>
    <p:titleStyle>
      <a:lvl1pPr marL="1217551" indent="-1217551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A6D6"/>
          </a:solidFill>
          <a:latin typeface="Arial"/>
          <a:ea typeface="MS PGothic" pitchFamily="34" charset="-128"/>
          <a:cs typeface="Arial"/>
        </a:defRPr>
      </a:lvl1pPr>
      <a:lvl2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2pPr>
      <a:lvl3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3pPr>
      <a:lvl4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4pPr>
      <a:lvl5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5pPr>
      <a:lvl6pPr marL="1869316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6pPr>
      <a:lvl7pPr marL="2519513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7pPr>
      <a:lvl8pPr marL="3169708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8pPr>
      <a:lvl9pPr marL="3819904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9pPr>
    </p:titleStyle>
    <p:bodyStyle>
      <a:lvl1pPr marL="276211" indent="-27621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rgbClr val="00A6D6"/>
        </a:buClr>
        <a:buChar char="•"/>
        <a:defRPr sz="28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819108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rgbClr val="00A6D6"/>
        </a:buClr>
        <a:buFont typeface="Times" charset="0"/>
        <a:buChar char="•"/>
        <a:defRPr sz="24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360418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rgbClr val="00A6D6"/>
        </a:buClr>
        <a:buFont typeface="Times" charset="0"/>
        <a:buChar char="•"/>
        <a:defRPr sz="24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901727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444625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17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3095208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6pPr>
      <a:lvl7pPr marL="3745405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7pPr>
      <a:lvl8pPr marL="4395601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8pPr>
      <a:lvl9pPr marL="5045796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_P4~black.eps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4" y="8620718"/>
            <a:ext cx="1918785" cy="11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defTabSz="4571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6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1" indent="-228589" algn="l" defTabSz="45717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9" indent="-228589" algn="l" defTabSz="45717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9" algn="l" defTabSz="45717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8" y="9040815"/>
            <a:ext cx="3033712" cy="519113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1512E-2EE5-2448-AB47-1C0A5804569F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7" y="9040815"/>
            <a:ext cx="4117975" cy="519113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4" y="9040815"/>
            <a:ext cx="3033712" cy="519113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E6A29-6E4E-BD4D-9226-8297F0DBA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5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defTabSz="45712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7" indent="-342847" algn="l" defTabSz="457129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5" indent="-285706" algn="l" defTabSz="45712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5" algn="l" defTabSz="45712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7" indent="-228565" algn="l" defTabSz="45712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4" indent="-228565" algn="l" defTabSz="45712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7944" y="230349"/>
            <a:ext cx="9919528" cy="2090702"/>
          </a:xfrm>
        </p:spPr>
        <p:txBody>
          <a:bodyPr/>
          <a:lstStyle/>
          <a:p>
            <a:pPr algn="ctr"/>
            <a:r>
              <a:rPr lang="en-GB" dirty="0" smtClean="0"/>
              <a:t>Scandinavia &amp; the Alps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896" y="916360"/>
            <a:ext cx="9103360" cy="2492587"/>
          </a:xfrm>
        </p:spPr>
        <p:txBody>
          <a:bodyPr/>
          <a:lstStyle/>
          <a:p>
            <a:r>
              <a:rPr lang="en-GB" dirty="0" smtClean="0"/>
              <a:t>From old to young</a:t>
            </a:r>
            <a:endParaRPr lang="nl-NL" dirty="0"/>
          </a:p>
        </p:txBody>
      </p:sp>
      <p:sp>
        <p:nvSpPr>
          <p:cNvPr id="4" name="AutoShape 2" descr="Image result for belgium flag"/>
          <p:cNvSpPr>
            <a:spLocks noChangeAspect="1" noChangeArrowheads="1"/>
          </p:cNvSpPr>
          <p:nvPr/>
        </p:nvSpPr>
        <p:spPr bwMode="auto">
          <a:xfrm>
            <a:off x="221262" y="-205458"/>
            <a:ext cx="433493" cy="4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Picture 7" descr="Image result for scandinav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943" y="3220616"/>
            <a:ext cx="7439873" cy="29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11" y="3220617"/>
            <a:ext cx="6330104" cy="29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67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2181919" y="510258"/>
            <a:ext cx="9955893" cy="1625600"/>
          </a:xfrm>
        </p:spPr>
        <p:txBody>
          <a:bodyPr/>
          <a:lstStyle/>
          <a:p>
            <a:r>
              <a:rPr lang="nl-NL" altLang="nl-NL" dirty="0" err="1" smtClean="0"/>
              <a:t>Caledonian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orogeny</a:t>
            </a:r>
            <a:endParaRPr lang="nl-NL" altLang="nl-NL" dirty="0" smtClean="0"/>
          </a:p>
        </p:txBody>
      </p:sp>
      <p:sp>
        <p:nvSpPr>
          <p:cNvPr id="49155" name="Text Placeholder 2"/>
          <p:cNvSpPr>
            <a:spLocks noGrp="1"/>
          </p:cNvSpPr>
          <p:nvPr>
            <p:ph type="body" sz="half" idx="1"/>
          </p:nvPr>
        </p:nvSpPr>
        <p:spPr>
          <a:xfrm>
            <a:off x="1" y="3427307"/>
            <a:ext cx="2993813" cy="5373511"/>
          </a:xfrm>
        </p:spPr>
        <p:txBody>
          <a:bodyPr/>
          <a:lstStyle/>
          <a:p>
            <a:r>
              <a:rPr lang="nl-NL" altLang="nl-NL" smtClean="0"/>
              <a:t>‘remains’ are found in Scotland, Greenland and Norway</a:t>
            </a:r>
          </a:p>
          <a:p>
            <a:r>
              <a:rPr lang="nl-NL" altLang="nl-NL" smtClean="0"/>
              <a:t>All strongly deformed and metamorphosed</a:t>
            </a:r>
          </a:p>
        </p:txBody>
      </p:sp>
      <p:sp>
        <p:nvSpPr>
          <p:cNvPr id="4915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4915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ts val="3556"/>
              </a:lnSpc>
              <a:buClr>
                <a:srgbClr val="00A6D6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1056623" indent="-406394" algn="l" eaLnBrk="0" hangingPunct="0">
              <a:lnSpc>
                <a:spcPts val="3556"/>
              </a:lnSpc>
              <a:buClr>
                <a:srgbClr val="00A6D6"/>
              </a:buClr>
              <a:buFont typeface="Times"/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625575" indent="-325115" algn="l" eaLnBrk="0" hangingPunct="0">
              <a:lnSpc>
                <a:spcPts val="3556"/>
              </a:lnSpc>
              <a:buClr>
                <a:srgbClr val="00A6D6"/>
              </a:buClr>
              <a:buFont typeface="Times"/>
              <a:buChar char="•"/>
              <a:defRPr sz="23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2275804" indent="-325115" algn="l" eaLnBrk="0" hangingPunct="0">
              <a:lnSpc>
                <a:spcPts val="3556"/>
              </a:lnSpc>
              <a:buClr>
                <a:schemeClr val="bg2"/>
              </a:buClr>
              <a:buFont typeface="Times"/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926034" indent="-325115" algn="l" eaLnBrk="0" hangingPunct="0">
              <a:lnSpc>
                <a:spcPts val="3556"/>
              </a:lnSpc>
              <a:buClr>
                <a:schemeClr val="bg2"/>
              </a:buClr>
              <a:buFont typeface="Times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3576264" indent="-325115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4226494" indent="-325115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4876724" indent="-325115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5526954" indent="-325115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fld id="{0254167A-220F-444B-9C7A-FEEAE525EEEF}" type="slidenum">
              <a:rPr lang="en-US" altLang="nl-NL" sz="3400"/>
              <a:pPr algn="ctr" eaLnBrk="1" hangingPunct="1">
                <a:lnSpc>
                  <a:spcPct val="100000"/>
                </a:lnSpc>
                <a:buClrTx/>
                <a:buFontTx/>
                <a:buNone/>
              </a:pPr>
              <a:t>10</a:t>
            </a:fld>
            <a:endParaRPr lang="en-US" altLang="nl-NL" sz="3400"/>
          </a:p>
        </p:txBody>
      </p:sp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547" y="1431431"/>
            <a:ext cx="9699413" cy="773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9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2181920" y="0"/>
            <a:ext cx="9793332" cy="1625600"/>
          </a:xfrm>
        </p:spPr>
        <p:txBody>
          <a:bodyPr/>
          <a:lstStyle/>
          <a:p>
            <a:r>
              <a:rPr lang="nl-NL" altLang="nl-NL" dirty="0" err="1" smtClean="0"/>
              <a:t>Caledonian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Orogeny</a:t>
            </a:r>
            <a:r>
              <a:rPr lang="nl-NL" altLang="nl-NL" dirty="0" smtClean="0"/>
              <a:t>: Norway</a:t>
            </a:r>
          </a:p>
        </p:txBody>
      </p:sp>
      <p:sp>
        <p:nvSpPr>
          <p:cNvPr id="50179" name="Text Placeholder 2"/>
          <p:cNvSpPr>
            <a:spLocks noGrp="1"/>
          </p:cNvSpPr>
          <p:nvPr>
            <p:ph type="body" sz="half" idx="1"/>
          </p:nvPr>
        </p:nvSpPr>
        <p:spPr>
          <a:xfrm>
            <a:off x="663173" y="1133404"/>
            <a:ext cx="6800427" cy="537351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nl-NL" altLang="nl-NL" dirty="0" smtClean="0"/>
              <a:t>First displacement </a:t>
            </a:r>
            <a:r>
              <a:rPr lang="nl-NL" altLang="nl-NL" dirty="0" err="1" smtClean="0"/>
              <a:t>toward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the</a:t>
            </a:r>
            <a:r>
              <a:rPr lang="nl-NL" altLang="nl-NL" dirty="0" smtClean="0"/>
              <a:t> NW (Scotland, </a:t>
            </a:r>
            <a:r>
              <a:rPr lang="nl-NL" altLang="nl-NL" dirty="0" err="1" smtClean="0"/>
              <a:t>Moine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thrust</a:t>
            </a:r>
            <a:r>
              <a:rPr lang="nl-NL" altLang="nl-NL" dirty="0" smtClean="0"/>
              <a:t>)</a:t>
            </a:r>
          </a:p>
          <a:p>
            <a:pPr>
              <a:buClr>
                <a:schemeClr val="tx1"/>
              </a:buClr>
            </a:pPr>
            <a:r>
              <a:rPr lang="nl-NL" altLang="nl-NL" dirty="0" smtClean="0"/>
              <a:t>Second </a:t>
            </a:r>
            <a:r>
              <a:rPr lang="nl-NL" altLang="nl-NL" dirty="0" err="1" smtClean="0"/>
              <a:t>phase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with</a:t>
            </a:r>
            <a:r>
              <a:rPr lang="nl-NL" altLang="nl-NL" dirty="0" smtClean="0"/>
              <a:t> displacement </a:t>
            </a:r>
            <a:r>
              <a:rPr lang="nl-NL" altLang="nl-NL" dirty="0" err="1" smtClean="0"/>
              <a:t>toward</a:t>
            </a:r>
            <a:r>
              <a:rPr lang="nl-NL" altLang="nl-NL" dirty="0" smtClean="0"/>
              <a:t> SE (Norway)</a:t>
            </a: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ts val="3556"/>
              </a:lnSpc>
              <a:buClr>
                <a:srgbClr val="00A6D6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1056623" indent="-406394" algn="l" eaLnBrk="0" hangingPunct="0">
              <a:lnSpc>
                <a:spcPts val="3556"/>
              </a:lnSpc>
              <a:buClr>
                <a:srgbClr val="00A6D6"/>
              </a:buClr>
              <a:buFont typeface="Times"/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625575" indent="-325115" algn="l" eaLnBrk="0" hangingPunct="0">
              <a:lnSpc>
                <a:spcPts val="3556"/>
              </a:lnSpc>
              <a:buClr>
                <a:srgbClr val="00A6D6"/>
              </a:buClr>
              <a:buFont typeface="Times"/>
              <a:buChar char="•"/>
              <a:defRPr sz="23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2275804" indent="-325115" algn="l" eaLnBrk="0" hangingPunct="0">
              <a:lnSpc>
                <a:spcPts val="3556"/>
              </a:lnSpc>
              <a:buClr>
                <a:schemeClr val="bg2"/>
              </a:buClr>
              <a:buFont typeface="Times"/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926034" indent="-325115" algn="l" eaLnBrk="0" hangingPunct="0">
              <a:lnSpc>
                <a:spcPts val="3556"/>
              </a:lnSpc>
              <a:buClr>
                <a:schemeClr val="bg2"/>
              </a:buClr>
              <a:buFont typeface="Times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3576264" indent="-325115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4226494" indent="-325115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4876724" indent="-325115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5526954" indent="-325115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7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fld id="{5DBFBCAC-8EF9-4647-B681-96D53E2B226D}" type="slidenum">
              <a:rPr lang="en-US" altLang="nl-NL" sz="3400"/>
              <a:pPr algn="ctr" eaLnBrk="1" hangingPunct="1">
                <a:lnSpc>
                  <a:spcPct val="100000"/>
                </a:lnSpc>
                <a:buClrTx/>
                <a:buFontTx/>
                <a:buNone/>
              </a:pPr>
              <a:t>11</a:t>
            </a:fld>
            <a:endParaRPr lang="en-US" altLang="nl-NL" sz="3400"/>
          </a:p>
        </p:txBody>
      </p:sp>
      <p:pic>
        <p:nvPicPr>
          <p:cNvPr id="50181" name="Picture 4" descr="http://sp.lyellcollection.org/content/335/1/207/F3.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5" y="3698241"/>
            <a:ext cx="6344356" cy="605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http://www.metproas.no/upload/bilder/Caledonide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06" y="1720428"/>
            <a:ext cx="4644248" cy="51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8" descr="http://www.metproas.no/upload/bilder/Caledonides_cross-secti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613" y="7446152"/>
            <a:ext cx="4734561" cy="230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Rectangle 9"/>
          <p:cNvSpPr>
            <a:spLocks noChangeArrowheads="1"/>
          </p:cNvSpPr>
          <p:nvPr/>
        </p:nvSpPr>
        <p:spPr bwMode="auto">
          <a:xfrm rot="5400000">
            <a:off x="6115191" y="7352454"/>
            <a:ext cx="1984586" cy="30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1100"/>
              <a:t>http://sp.lyellcollection.org</a:t>
            </a:r>
          </a:p>
        </p:txBody>
      </p:sp>
      <p:sp>
        <p:nvSpPr>
          <p:cNvPr id="50185" name="Rectangle 10"/>
          <p:cNvSpPr>
            <a:spLocks noChangeArrowheads="1"/>
          </p:cNvSpPr>
          <p:nvPr/>
        </p:nvSpPr>
        <p:spPr bwMode="auto">
          <a:xfrm rot="5400000">
            <a:off x="11919938" y="7284720"/>
            <a:ext cx="1862667" cy="30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1100"/>
              <a:t>http://www.metproas.no</a:t>
            </a:r>
          </a:p>
        </p:txBody>
      </p:sp>
    </p:spTree>
    <p:extLst>
      <p:ext uri="{BB962C8B-B14F-4D97-AF65-F5344CB8AC3E}">
        <p14:creationId xmlns:p14="http://schemas.microsoft.com/office/powerpoint/2010/main" val="26458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911" y="510258"/>
            <a:ext cx="10027901" cy="1625600"/>
          </a:xfrm>
        </p:spPr>
        <p:txBody>
          <a:bodyPr/>
          <a:lstStyle/>
          <a:p>
            <a:r>
              <a:rPr lang="en-GB" dirty="0" smtClean="0"/>
              <a:t>Scandinavia since Silurian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9712" y="1564432"/>
            <a:ext cx="4248472" cy="5373511"/>
          </a:xfrm>
        </p:spPr>
        <p:txBody>
          <a:bodyPr/>
          <a:lstStyle/>
          <a:p>
            <a:r>
              <a:rPr lang="en-GB" dirty="0" smtClean="0"/>
              <a:t>No tectonic events apart form opening North Atlantic that started in the Jurassic</a:t>
            </a:r>
          </a:p>
          <a:p>
            <a:r>
              <a:rPr lang="en-GB" dirty="0" smtClean="0"/>
              <a:t>This led to 1</a:t>
            </a:r>
            <a:r>
              <a:rPr lang="en-GB" baseline="30000" dirty="0" smtClean="0"/>
              <a:t>st</a:t>
            </a:r>
            <a:r>
              <a:rPr lang="en-GB" dirty="0" smtClean="0"/>
              <a:t> phase of uplift and erosion of edge of Scandinavia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4408" y="1564432"/>
            <a:ext cx="5418667" cy="5373511"/>
          </a:xfrm>
        </p:spPr>
        <p:txBody>
          <a:bodyPr/>
          <a:lstStyle/>
          <a:p>
            <a:endParaRPr lang="nl-NL"/>
          </a:p>
        </p:txBody>
      </p:sp>
      <p:pic>
        <p:nvPicPr>
          <p:cNvPr id="12290" name="Picture 2" descr="https://upload.wikimedia.org/wikipedia/commons/thumb/d/de/Central_atlantic.png/800px-Central_atlant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24" y="1420416"/>
            <a:ext cx="7620000" cy="818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9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936" y="85726"/>
            <a:ext cx="10027901" cy="1625600"/>
          </a:xfrm>
        </p:spPr>
        <p:txBody>
          <a:bodyPr/>
          <a:lstStyle/>
          <a:p>
            <a:r>
              <a:rPr lang="en-GB" dirty="0" smtClean="0"/>
              <a:t>Ice age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7744" y="943450"/>
            <a:ext cx="7095592" cy="537351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GB" dirty="0" smtClean="0"/>
              <a:t>Scandinavia was covered with ice several times during the different Neogene ice ages, reaching thicknesses of up to 4 km.</a:t>
            </a:r>
          </a:p>
          <a:p>
            <a:pPr>
              <a:buClr>
                <a:schemeClr val="tx1"/>
              </a:buClr>
            </a:pPr>
            <a:r>
              <a:rPr lang="en-GB" dirty="0" smtClean="0"/>
              <a:t>Glaciers eroded the landscape (fjords!), depositing material as far south as NL &amp; D.</a:t>
            </a:r>
          </a:p>
          <a:p>
            <a:pPr>
              <a:buClr>
                <a:schemeClr val="tx1"/>
              </a:buClr>
            </a:pPr>
            <a:r>
              <a:rPr lang="en-GB" dirty="0" smtClean="0"/>
              <a:t>Scandinavia is rising as a result of post glacial rebound, max speed ~11 mm/year in </a:t>
            </a:r>
            <a:r>
              <a:rPr lang="en-GB" dirty="0" err="1" smtClean="0"/>
              <a:t>Bothnian</a:t>
            </a:r>
            <a:r>
              <a:rPr lang="en-GB" dirty="0" smtClean="0"/>
              <a:t> Gulf.</a:t>
            </a:r>
            <a:endParaRPr lang="nl-NL" dirty="0"/>
          </a:p>
        </p:txBody>
      </p:sp>
      <p:pic>
        <p:nvPicPr>
          <p:cNvPr id="13314" name="Picture 2" descr="http://media.diercke.net/omeda/501/100790_026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2" y="4876800"/>
            <a:ext cx="5877437" cy="44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fior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623" y="6779684"/>
            <a:ext cx="4486177" cy="299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upload.wikimedia.org/wikipedia/commons/thumb/1/12/Grosser_Aletschgletscher_3178.JPG/1280px-Grosser_Aletschgletscher_317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027" y="3096343"/>
            <a:ext cx="4552933" cy="34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nunatak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027" y="-19744"/>
            <a:ext cx="4523773" cy="29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5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2" y="2429344"/>
            <a:ext cx="13014072" cy="732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912" y="268288"/>
            <a:ext cx="10898212" cy="1625600"/>
          </a:xfrm>
        </p:spPr>
        <p:txBody>
          <a:bodyPr/>
          <a:lstStyle/>
          <a:p>
            <a:r>
              <a:rPr lang="en-GB" dirty="0" smtClean="0"/>
              <a:t>Sweden, Finland, at present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3728" y="1060376"/>
            <a:ext cx="11809312" cy="5373511"/>
          </a:xfrm>
        </p:spPr>
        <p:txBody>
          <a:bodyPr/>
          <a:lstStyle/>
          <a:p>
            <a:r>
              <a:rPr lang="en-GB" dirty="0" smtClean="0"/>
              <a:t>Relatively flat landscape due to glacial erosion, mainly metamorphic rocks, above sea level due to glacial rebound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272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0308" y="0"/>
            <a:ext cx="9955893" cy="1625600"/>
          </a:xfrm>
        </p:spPr>
        <p:txBody>
          <a:bodyPr/>
          <a:lstStyle/>
          <a:p>
            <a:r>
              <a:rPr lang="en-GB" dirty="0" smtClean="0"/>
              <a:t>Denmark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837" y="685888"/>
            <a:ext cx="6264696" cy="5373511"/>
          </a:xfrm>
        </p:spPr>
        <p:txBody>
          <a:bodyPr/>
          <a:lstStyle/>
          <a:p>
            <a:r>
              <a:rPr lang="en-GB" dirty="0" smtClean="0"/>
              <a:t>Nearly all </a:t>
            </a:r>
            <a:r>
              <a:rPr lang="en-GB" dirty="0" err="1" smtClean="0"/>
              <a:t>Cenozoic</a:t>
            </a:r>
            <a:r>
              <a:rPr lang="en-GB" dirty="0" smtClean="0"/>
              <a:t> deposits, mainly recent glacial and post glacial deposits, like sand, till, gravel and peat.</a:t>
            </a:r>
            <a:endParaRPr lang="nl-NL" dirty="0"/>
          </a:p>
        </p:txBody>
      </p:sp>
      <p:pic>
        <p:nvPicPr>
          <p:cNvPr id="32770" name="Picture 2" descr="Image result for geology of denmar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338" y="4794155"/>
            <a:ext cx="745236" cy="98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Image result for geology of denmar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" y="4162904"/>
            <a:ext cx="4239315" cy="560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424" y="65902"/>
            <a:ext cx="6314206" cy="772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5" y="2572544"/>
            <a:ext cx="55721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68" y="6488427"/>
            <a:ext cx="4680520" cy="326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862440" y="340296"/>
            <a:ext cx="3240360" cy="4176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381720" y="4948808"/>
            <a:ext cx="216024" cy="21602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75527" y="7541096"/>
            <a:ext cx="24634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Constant sedimentation since the Permian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9708" y="-91752"/>
            <a:ext cx="17534872" cy="986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The Alps</a:t>
            </a: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741" y="268288"/>
            <a:ext cx="9091797" cy="1625600"/>
          </a:xfrm>
        </p:spPr>
        <p:txBody>
          <a:bodyPr/>
          <a:lstStyle/>
          <a:p>
            <a:r>
              <a:rPr lang="en-GB" dirty="0" smtClean="0"/>
              <a:t>Alps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34448" y="484312"/>
            <a:ext cx="5418667" cy="5373511"/>
          </a:xfrm>
        </p:spPr>
        <p:txBody>
          <a:bodyPr/>
          <a:lstStyle/>
          <a:p>
            <a:r>
              <a:rPr lang="en-GB" dirty="0" smtClean="0"/>
              <a:t>Part of large mountain belt between fragments of old </a:t>
            </a:r>
            <a:r>
              <a:rPr lang="en-GB" dirty="0" err="1" smtClean="0"/>
              <a:t>Pangean</a:t>
            </a:r>
            <a:r>
              <a:rPr lang="en-GB" dirty="0" smtClean="0"/>
              <a:t> continent </a:t>
            </a:r>
          </a:p>
          <a:p>
            <a:endParaRPr lang="en-GB" dirty="0"/>
          </a:p>
          <a:p>
            <a:r>
              <a:rPr lang="en-GB" dirty="0" smtClean="0"/>
              <a:t>Form part of much larger European </a:t>
            </a:r>
            <a:r>
              <a:rPr lang="en-GB" dirty="0" err="1" smtClean="0"/>
              <a:t>Alpide</a:t>
            </a:r>
            <a:r>
              <a:rPr lang="en-GB" dirty="0" smtClean="0"/>
              <a:t> Mountain Belt, resulting from collision African &amp; Eurasian plates</a:t>
            </a:r>
            <a:endParaRPr lang="nl-NL" dirty="0"/>
          </a:p>
        </p:txBody>
      </p:sp>
      <p:pic>
        <p:nvPicPr>
          <p:cNvPr id="14338" name="Picture 2" descr="Image result for alpine oroge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0" y="1348408"/>
            <a:ext cx="4762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upload.wikimedia.org/wikipedia/commons/thumb/9/92/Tectonic_map_Mediterranean_EN.svg/1280px-Tectonic_map_Mediterranean_EN.sv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90" y="4372744"/>
            <a:ext cx="9023648" cy="504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93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3928" y="484312"/>
            <a:ext cx="10099909" cy="1625600"/>
          </a:xfrm>
        </p:spPr>
        <p:txBody>
          <a:bodyPr/>
          <a:lstStyle/>
          <a:p>
            <a:r>
              <a:rPr lang="en-GB" dirty="0" smtClean="0"/>
              <a:t>Geology of the Alps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57784" y="1852464"/>
            <a:ext cx="7259960" cy="537351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GB" dirty="0" smtClean="0"/>
              <a:t>Complex geology</a:t>
            </a:r>
          </a:p>
          <a:p>
            <a:pPr>
              <a:buClr>
                <a:schemeClr val="tx1"/>
              </a:buClr>
            </a:pPr>
            <a:r>
              <a:rPr lang="en-GB" dirty="0" smtClean="0"/>
              <a:t>Series of thrust sheets (nappes) that have been thrusted on top and over each other. </a:t>
            </a:r>
          </a:p>
          <a:p>
            <a:pPr>
              <a:buClr>
                <a:schemeClr val="tx1"/>
              </a:buClr>
            </a:pPr>
            <a:r>
              <a:rPr lang="en-GB" dirty="0" smtClean="0"/>
              <a:t>Sheets are strongly deformed internally</a:t>
            </a:r>
            <a:endParaRPr lang="nl-NL" dirty="0"/>
          </a:p>
        </p:txBody>
      </p:sp>
      <p:pic>
        <p:nvPicPr>
          <p:cNvPr id="17410" name="Picture 2" descr="Image result for alps geologic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2" y="4228728"/>
            <a:ext cx="837911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020" y="1754485"/>
            <a:ext cx="3884407" cy="247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977" y="4516760"/>
            <a:ext cx="3915045" cy="406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1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336"/>
            <a:ext cx="13004800" cy="7432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904" y="11346"/>
            <a:ext cx="10027901" cy="1625600"/>
          </a:xfrm>
        </p:spPr>
        <p:txBody>
          <a:bodyPr/>
          <a:lstStyle/>
          <a:p>
            <a:r>
              <a:rPr lang="en-GB" dirty="0" smtClean="0"/>
              <a:t>Alps: Large scale structure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67696" y="8261176"/>
            <a:ext cx="10826280" cy="2061016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en-GB" sz="2000" dirty="0" smtClean="0"/>
              <a:t>J: Jura mountains; M: </a:t>
            </a:r>
            <a:r>
              <a:rPr lang="en-GB" sz="2000" dirty="0" err="1" smtClean="0"/>
              <a:t>Molasse</a:t>
            </a:r>
            <a:r>
              <a:rPr lang="en-GB" sz="2000" dirty="0" smtClean="0"/>
              <a:t> Basin; H/D: Helvetic/Dauphinois Nappes;</a:t>
            </a:r>
          </a:p>
          <a:p>
            <a:pPr>
              <a:lnSpc>
                <a:spcPts val="2400"/>
              </a:lnSpc>
            </a:pPr>
            <a:r>
              <a:rPr lang="en-GB" sz="2000" dirty="0" smtClean="0"/>
              <a:t>P: </a:t>
            </a:r>
            <a:r>
              <a:rPr lang="en-GB" sz="2000" dirty="0" err="1" smtClean="0"/>
              <a:t>Penninic</a:t>
            </a:r>
            <a:r>
              <a:rPr lang="en-GB" sz="2000" dirty="0" smtClean="0"/>
              <a:t> nappes; WA/EA: West/East Alpine nappes; SA: South Alpine nappes: AP: </a:t>
            </a:r>
            <a:r>
              <a:rPr lang="en-GB" sz="2000" dirty="0" err="1" smtClean="0"/>
              <a:t>Apenninnes</a:t>
            </a:r>
            <a:r>
              <a:rPr lang="en-GB" sz="2000" dirty="0" smtClean="0"/>
              <a:t>; PA: Po plain; DI: Dinaric Alps.</a:t>
            </a:r>
          </a:p>
          <a:p>
            <a:pPr>
              <a:lnSpc>
                <a:spcPts val="2400"/>
              </a:lnSpc>
            </a:pPr>
            <a:r>
              <a:rPr lang="en-GB" sz="2000" dirty="0"/>
              <a:t>k</a:t>
            </a:r>
            <a:r>
              <a:rPr lang="en-GB" sz="2000" dirty="0" smtClean="0"/>
              <a:t>=</a:t>
            </a:r>
            <a:r>
              <a:rPr lang="en-GB" sz="2000" dirty="0" err="1" smtClean="0"/>
              <a:t>klippe</a:t>
            </a:r>
            <a:r>
              <a:rPr lang="en-GB" sz="2000" dirty="0" smtClean="0"/>
              <a:t>, w= window, o= ophiolites, </a:t>
            </a:r>
            <a:r>
              <a:rPr lang="en-GB" sz="2000" dirty="0" err="1" smtClean="0"/>
              <a:t>pl</a:t>
            </a:r>
            <a:r>
              <a:rPr lang="en-GB" sz="2000" dirty="0"/>
              <a:t> </a:t>
            </a:r>
            <a:r>
              <a:rPr lang="en-GB" sz="2000" dirty="0" smtClean="0"/>
              <a:t>= </a:t>
            </a:r>
            <a:r>
              <a:rPr lang="en-GB" sz="2000" dirty="0" err="1" smtClean="0"/>
              <a:t>periadriatic</a:t>
            </a:r>
            <a:r>
              <a:rPr lang="en-GB" sz="2000" dirty="0" smtClean="0"/>
              <a:t> line </a:t>
            </a:r>
            <a:endParaRPr lang="nl-NL" sz="2000" dirty="0"/>
          </a:p>
        </p:txBody>
      </p:sp>
      <p:sp>
        <p:nvSpPr>
          <p:cNvPr id="5" name="Rectangle 4"/>
          <p:cNvSpPr/>
          <p:nvPr/>
        </p:nvSpPr>
        <p:spPr>
          <a:xfrm rot="5400000">
            <a:off x="11742640" y="1986802"/>
            <a:ext cx="22430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/>
              <a:t>http://www.virtualexplorer.com.au</a:t>
            </a:r>
          </a:p>
        </p:txBody>
      </p:sp>
    </p:spTree>
    <p:extLst>
      <p:ext uri="{BB962C8B-B14F-4D97-AF65-F5344CB8AC3E}">
        <p14:creationId xmlns:p14="http://schemas.microsoft.com/office/powerpoint/2010/main" val="296087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29" y="1"/>
            <a:ext cx="9338142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" y="1"/>
            <a:ext cx="7153279" cy="2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696" y="2701364"/>
            <a:ext cx="4896544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Fennoscandian</a:t>
            </a:r>
            <a:r>
              <a:rPr lang="en-GB" dirty="0" smtClean="0"/>
              <a:t> Shield: </a:t>
            </a:r>
          </a:p>
          <a:p>
            <a:r>
              <a:rPr lang="en-GB" dirty="0" smtClean="0"/>
              <a:t>Really old, mainly Precambrian rocks.</a:t>
            </a:r>
          </a:p>
          <a:p>
            <a:r>
              <a:rPr lang="en-GB" dirty="0" smtClean="0"/>
              <a:t>Caledonian mountains along coast of Norway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883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912" y="313001"/>
            <a:ext cx="8803765" cy="1625600"/>
          </a:xfrm>
        </p:spPr>
        <p:txBody>
          <a:bodyPr/>
          <a:lstStyle/>
          <a:p>
            <a:r>
              <a:rPr lang="en-GB" dirty="0" smtClean="0"/>
              <a:t>Helvetic nappes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9712" y="1636440"/>
            <a:ext cx="6066739" cy="5373511"/>
          </a:xfrm>
        </p:spPr>
        <p:txBody>
          <a:bodyPr/>
          <a:lstStyle/>
          <a:p>
            <a:r>
              <a:rPr lang="en-GB" dirty="0" smtClean="0"/>
              <a:t>Northern part of Alps</a:t>
            </a:r>
          </a:p>
          <a:p>
            <a:r>
              <a:rPr lang="en-GB" dirty="0" smtClean="0"/>
              <a:t>Mainly Mesozoic sediments, thrusted toward north and west (France)</a:t>
            </a:r>
          </a:p>
          <a:p>
            <a:r>
              <a:rPr lang="en-GB" dirty="0" smtClean="0"/>
              <a:t>Classic fold and thrust belt, not metamorphosed</a:t>
            </a:r>
          </a:p>
          <a:p>
            <a:r>
              <a:rPr lang="en-GB" dirty="0" smtClean="0"/>
              <a:t>Fieldwork France takes place in these nappes</a:t>
            </a:r>
            <a:endParaRPr lang="nl-NL" dirty="0"/>
          </a:p>
        </p:txBody>
      </p:sp>
      <p:pic>
        <p:nvPicPr>
          <p:cNvPr id="19458" name="Picture 2" descr="http://rechalp.unil.ch/media/uploads/froala_editor/images/Geologi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38" y="844352"/>
            <a:ext cx="53530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12158163" y="1815491"/>
            <a:ext cx="13244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http://rechalp.unil.ch</a:t>
            </a:r>
          </a:p>
        </p:txBody>
      </p:sp>
      <p:pic>
        <p:nvPicPr>
          <p:cNvPr id="19460" name="Picture 4" descr="Image result for helvetic napp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38" y="3796681"/>
            <a:ext cx="5353050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5400000">
            <a:off x="12269811" y="4499774"/>
            <a:ext cx="10967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imaggeo.egu.eu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" y="5606495"/>
            <a:ext cx="7309879" cy="411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16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911" y="510258"/>
            <a:ext cx="10027901" cy="1625600"/>
          </a:xfrm>
        </p:spPr>
        <p:txBody>
          <a:bodyPr/>
          <a:lstStyle/>
          <a:p>
            <a:r>
              <a:rPr lang="en-GB" dirty="0" err="1" smtClean="0"/>
              <a:t>Penninic</a:t>
            </a:r>
            <a:r>
              <a:rPr lang="en-GB" dirty="0" smtClean="0"/>
              <a:t> nappes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50406" y="2072931"/>
            <a:ext cx="5418667" cy="537351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GB" dirty="0" smtClean="0"/>
              <a:t>Highest metamorphic grade</a:t>
            </a:r>
          </a:p>
          <a:p>
            <a:pPr>
              <a:buClr>
                <a:schemeClr val="tx1"/>
              </a:buClr>
            </a:pPr>
            <a:r>
              <a:rPr lang="en-GB" dirty="0" smtClean="0"/>
              <a:t>Originally sediments, but also ophiolites, strongly deformed</a:t>
            </a:r>
          </a:p>
          <a:p>
            <a:pPr>
              <a:buClr>
                <a:schemeClr val="tx1"/>
              </a:buClr>
            </a:pPr>
            <a:r>
              <a:rPr lang="en-GB" dirty="0" smtClean="0"/>
              <a:t>Now </a:t>
            </a:r>
            <a:r>
              <a:rPr lang="en-GB" dirty="0" err="1" smtClean="0"/>
              <a:t>phyllites</a:t>
            </a:r>
            <a:r>
              <a:rPr lang="en-GB" dirty="0" smtClean="0"/>
              <a:t>, schists and </a:t>
            </a:r>
            <a:r>
              <a:rPr lang="en-GB" dirty="0" err="1" smtClean="0"/>
              <a:t>amphibolites</a:t>
            </a:r>
            <a:endParaRPr lang="en-GB" dirty="0" smtClean="0"/>
          </a:p>
          <a:p>
            <a:pPr>
              <a:buClr>
                <a:schemeClr val="tx1"/>
              </a:buClr>
            </a:pPr>
            <a:r>
              <a:rPr lang="en-GB" dirty="0" smtClean="0"/>
              <a:t>Part is visible through Tauern Window</a:t>
            </a:r>
            <a:endParaRPr lang="nl-NL" dirty="0"/>
          </a:p>
        </p:txBody>
      </p:sp>
      <p:pic>
        <p:nvPicPr>
          <p:cNvPr id="20482" name="Picture 2" descr="Image result for penninic napp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96" y="5452864"/>
            <a:ext cx="5494288" cy="41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11070263" y="7793968"/>
            <a:ext cx="2531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/>
              <a:t>http://www.virtualexplorer.com.au</a:t>
            </a:r>
          </a:p>
        </p:txBody>
      </p:sp>
      <p:pic>
        <p:nvPicPr>
          <p:cNvPr id="20484" name="Picture 4" descr="Image result for penninic napp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2" y="5318334"/>
            <a:ext cx="5674953" cy="42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Alpen 6-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6" y="1492086"/>
            <a:ext cx="5622041" cy="362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Image result for window klip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82" y="0"/>
            <a:ext cx="3888432" cy="16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5400000">
            <a:off x="11980597" y="1037575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 smtClean="0"/>
              <a:t>wikipedia</a:t>
            </a:r>
            <a:endParaRPr lang="nl-NL" sz="1000" dirty="0"/>
          </a:p>
        </p:txBody>
      </p:sp>
      <p:sp>
        <p:nvSpPr>
          <p:cNvPr id="7" name="Rectangle 6"/>
          <p:cNvSpPr/>
          <p:nvPr/>
        </p:nvSpPr>
        <p:spPr>
          <a:xfrm rot="5400000">
            <a:off x="-285652" y="4124279"/>
            <a:ext cx="19415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http://bio-geo-terms.blogspot.nl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5113616" y="8256324"/>
            <a:ext cx="2387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/>
              <a:t>http://bio-geo-terms.blogspot.nl</a:t>
            </a:r>
          </a:p>
        </p:txBody>
      </p:sp>
    </p:spTree>
    <p:extLst>
      <p:ext uri="{BB962C8B-B14F-4D97-AF65-F5344CB8AC3E}">
        <p14:creationId xmlns:p14="http://schemas.microsoft.com/office/powerpoint/2010/main" val="8820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903" y="510258"/>
            <a:ext cx="10099909" cy="1625600"/>
          </a:xfrm>
        </p:spPr>
        <p:txBody>
          <a:bodyPr/>
          <a:lstStyle/>
          <a:p>
            <a:r>
              <a:rPr lang="en-GB" dirty="0" smtClean="0"/>
              <a:t>Eastern Alpine Nappes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7744" y="1420416"/>
            <a:ext cx="5418667" cy="537351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GB" dirty="0" smtClean="0"/>
              <a:t>Mainly in eastern part of the Alps</a:t>
            </a:r>
          </a:p>
          <a:p>
            <a:pPr>
              <a:buClr>
                <a:schemeClr val="tx1"/>
              </a:buClr>
            </a:pPr>
            <a:r>
              <a:rPr lang="en-GB" dirty="0" smtClean="0"/>
              <a:t>On top of two other thrust sheets</a:t>
            </a:r>
          </a:p>
          <a:p>
            <a:pPr>
              <a:buClr>
                <a:schemeClr val="tx1"/>
              </a:buClr>
            </a:pPr>
            <a:r>
              <a:rPr lang="en-GB" dirty="0" smtClean="0"/>
              <a:t>Material of old Adriatic plate</a:t>
            </a:r>
          </a:p>
          <a:p>
            <a:pPr>
              <a:buClr>
                <a:schemeClr val="tx1"/>
              </a:buClr>
            </a:pPr>
            <a:r>
              <a:rPr lang="en-GB" dirty="0" smtClean="0"/>
              <a:t>Continental basement and sediments</a:t>
            </a:r>
          </a:p>
          <a:p>
            <a:pPr>
              <a:buClr>
                <a:schemeClr val="tx1"/>
              </a:buClr>
            </a:pPr>
            <a:r>
              <a:rPr lang="en-GB" dirty="0" smtClean="0"/>
              <a:t>Little metamorphism</a:t>
            </a:r>
            <a:endParaRPr lang="nl-NL" dirty="0"/>
          </a:p>
        </p:txBody>
      </p:sp>
      <p:pic>
        <p:nvPicPr>
          <p:cNvPr id="21506" name="Picture 2" descr="Image result for karwende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3" y="5668888"/>
            <a:ext cx="7880491" cy="393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e result for austroalpine cross se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008" y="1636440"/>
            <a:ext cx="637023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41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911" y="510258"/>
            <a:ext cx="10027901" cy="1625600"/>
          </a:xfrm>
        </p:spPr>
        <p:txBody>
          <a:bodyPr/>
          <a:lstStyle/>
          <a:p>
            <a:r>
              <a:rPr lang="en-GB" dirty="0" smtClean="0"/>
              <a:t>Southern Alps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704" y="1852464"/>
            <a:ext cx="5418667" cy="5373511"/>
          </a:xfrm>
        </p:spPr>
        <p:txBody>
          <a:bodyPr/>
          <a:lstStyle/>
          <a:p>
            <a:pPr>
              <a:buClrTx/>
            </a:pPr>
            <a:r>
              <a:rPr lang="en-GB" dirty="0" smtClean="0"/>
              <a:t>Also part of Adria, but southern half.</a:t>
            </a:r>
          </a:p>
          <a:p>
            <a:pPr>
              <a:buClrTx/>
            </a:pPr>
            <a:r>
              <a:rPr lang="en-GB" dirty="0" smtClean="0"/>
              <a:t>Thrusted toward south, in contrast to rest of Alps.</a:t>
            </a:r>
          </a:p>
          <a:p>
            <a:pPr>
              <a:buClrTx/>
            </a:pPr>
            <a:r>
              <a:rPr lang="en-GB" dirty="0" smtClean="0"/>
              <a:t>Almost no metamorphism, mainly involves sediments, some old basement rocks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2530" name="Picture 2" descr="Image result for cross section al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2" y="5596880"/>
            <a:ext cx="54006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age result for monte ag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6" y="5469421"/>
            <a:ext cx="6315739" cy="383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12204554" y="8509822"/>
            <a:ext cx="12939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www.pieroweb.com</a:t>
            </a:r>
          </a:p>
        </p:txBody>
      </p:sp>
      <p:sp>
        <p:nvSpPr>
          <p:cNvPr id="6" name="Rectangle 5"/>
          <p:cNvSpPr/>
          <p:nvPr/>
        </p:nvSpPr>
        <p:spPr>
          <a:xfrm rot="5400000">
            <a:off x="5305949" y="8619176"/>
            <a:ext cx="10550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earth.unibas.ch</a:t>
            </a:r>
          </a:p>
        </p:txBody>
      </p:sp>
      <p:pic>
        <p:nvPicPr>
          <p:cNvPr id="22536" name="Picture 8" descr="Image result for dolomit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6" y="916360"/>
            <a:ext cx="6246563" cy="41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5400000">
            <a:off x="12150853" y="4259505"/>
            <a:ext cx="1401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thousandwonders.net</a:t>
            </a:r>
          </a:p>
        </p:txBody>
      </p:sp>
    </p:spTree>
    <p:extLst>
      <p:ext uri="{BB962C8B-B14F-4D97-AF65-F5344CB8AC3E}">
        <p14:creationId xmlns:p14="http://schemas.microsoft.com/office/powerpoint/2010/main" val="14929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919" y="510258"/>
            <a:ext cx="9955893" cy="1625600"/>
          </a:xfrm>
        </p:spPr>
        <p:txBody>
          <a:bodyPr/>
          <a:lstStyle/>
          <a:p>
            <a:r>
              <a:rPr lang="en-GB" dirty="0"/>
              <a:t>S</a:t>
            </a:r>
            <a:r>
              <a:rPr lang="en-GB" dirty="0" smtClean="0"/>
              <a:t>tructure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440"/>
            <a:ext cx="7058473" cy="6013477"/>
          </a:xfr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311" y="0"/>
            <a:ext cx="5708900" cy="370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65" y="2745820"/>
            <a:ext cx="5707479" cy="378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411" y="5524872"/>
            <a:ext cx="581471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21898" y="-171749"/>
            <a:ext cx="55175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745820"/>
            <a:ext cx="55175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1293899" y="2135858"/>
            <a:ext cx="55175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B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12091047" y="2678858"/>
            <a:ext cx="55175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B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4486176" y="1001014"/>
            <a:ext cx="58221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12075818" y="5357716"/>
            <a:ext cx="58221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892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28" y="340296"/>
            <a:ext cx="10099909" cy="16256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Metamorphism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3729" y="1492424"/>
            <a:ext cx="4104456" cy="5373511"/>
          </a:xfrm>
        </p:spPr>
        <p:txBody>
          <a:bodyPr/>
          <a:lstStyle/>
          <a:p>
            <a:r>
              <a:rPr lang="en-GB" dirty="0" smtClean="0"/>
              <a:t>Highest in core of mountain belt: </a:t>
            </a:r>
          </a:p>
          <a:p>
            <a:r>
              <a:rPr lang="en-GB" dirty="0" err="1" smtClean="0"/>
              <a:t>Penninic</a:t>
            </a:r>
            <a:r>
              <a:rPr lang="en-GB" dirty="0" smtClean="0"/>
              <a:t> nappes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77" y="0"/>
            <a:ext cx="8223969" cy="675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" y="6343543"/>
            <a:ext cx="12979020" cy="341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6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480" y="0"/>
            <a:ext cx="11054080" cy="1625600"/>
          </a:xfrm>
        </p:spPr>
        <p:txBody>
          <a:bodyPr/>
          <a:lstStyle/>
          <a:p>
            <a:r>
              <a:rPr lang="en-GB" dirty="0" smtClean="0"/>
              <a:t>Development over time</a:t>
            </a:r>
            <a:endParaRPr lang="nl-NL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00" y="1132384"/>
            <a:ext cx="5650628" cy="813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20" y="1467374"/>
            <a:ext cx="5056237" cy="828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20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944" y="304346"/>
            <a:ext cx="10027901" cy="1625600"/>
          </a:xfrm>
        </p:spPr>
        <p:txBody>
          <a:bodyPr/>
          <a:lstStyle/>
          <a:p>
            <a:r>
              <a:rPr lang="en-GB" dirty="0" smtClean="0"/>
              <a:t>Landscape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" y="1204392"/>
            <a:ext cx="6790432" cy="5373511"/>
          </a:xfrm>
        </p:spPr>
        <p:txBody>
          <a:bodyPr/>
          <a:lstStyle/>
          <a:p>
            <a:r>
              <a:rPr lang="en-GB" dirty="0" smtClean="0"/>
              <a:t>Present day landscape caused by glaciers</a:t>
            </a:r>
          </a:p>
          <a:p>
            <a:r>
              <a:rPr lang="en-GB" dirty="0" smtClean="0"/>
              <a:t>Deep U shape valleys and steep cliffs eroded by glaciers.</a:t>
            </a:r>
          </a:p>
          <a:p>
            <a:r>
              <a:rPr lang="en-GB" dirty="0" smtClean="0"/>
              <a:t>Ice was up to 1 km thick</a:t>
            </a:r>
          </a:p>
          <a:p>
            <a:r>
              <a:rPr lang="en-GB" dirty="0" smtClean="0"/>
              <a:t>Large lakes are glacial valleys that filled with water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22" name="Picture 2" descr="Image result for U valley alp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604" y="340296"/>
            <a:ext cx="585665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12410556" y="3970622"/>
            <a:ext cx="10583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cpukforum.com</a:t>
            </a:r>
          </a:p>
        </p:txBody>
      </p:sp>
      <p:pic>
        <p:nvPicPr>
          <p:cNvPr id="30724" name="Picture 4" descr="Image result for lakes alp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603" y="5076416"/>
            <a:ext cx="5839039" cy="437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5400000">
            <a:off x="12529117" y="8709315"/>
            <a:ext cx="7104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 smtClean="0"/>
              <a:t>alterra.cc</a:t>
            </a:r>
            <a:endParaRPr lang="nl-NL" sz="1000" dirty="0"/>
          </a:p>
        </p:txBody>
      </p:sp>
      <p:pic>
        <p:nvPicPr>
          <p:cNvPr id="30728" name="Picture 8" descr="https://upload.wikimedia.org/wikipedia/commons/9/90/Map_of_Alpine_Glaciation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6416"/>
            <a:ext cx="6712967" cy="429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4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919" y="510258"/>
            <a:ext cx="9955893" cy="1625600"/>
          </a:xfrm>
        </p:spPr>
        <p:txBody>
          <a:bodyPr/>
          <a:lstStyle/>
          <a:p>
            <a:r>
              <a:rPr lang="en-GB" dirty="0" smtClean="0"/>
              <a:t>And the 2</a:t>
            </a:r>
            <a:r>
              <a:rPr lang="en-GB" baseline="30000" dirty="0" smtClean="0"/>
              <a:t>nd</a:t>
            </a:r>
            <a:r>
              <a:rPr lang="en-GB" dirty="0" smtClean="0"/>
              <a:t> year field work area?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9712" y="1924472"/>
            <a:ext cx="2916178" cy="596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6211" indent="-276211" algn="l" rtl="0" eaLnBrk="0" fontAlgn="base" hangingPunct="0">
              <a:lnSpc>
                <a:spcPts val="355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Char char="•"/>
              <a:defRPr sz="28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819108" indent="-269861" algn="l" rtl="0" eaLnBrk="0" fontAlgn="base" hangingPunct="0">
              <a:lnSpc>
                <a:spcPts val="355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1360418" indent="-269861" algn="l" rtl="0" eaLnBrk="0" fontAlgn="base" hangingPunct="0">
              <a:lnSpc>
                <a:spcPts val="355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901727" indent="-269861" algn="l" rtl="0" eaLnBrk="0" fontAlgn="base" hangingPunct="0">
              <a:lnSpc>
                <a:spcPts val="355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444625" indent="-269861" algn="l" rtl="0" eaLnBrk="0" fontAlgn="base" hangingPunct="0">
              <a:lnSpc>
                <a:spcPts val="355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charset="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3095208" indent="-270915" algn="l" rtl="0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700">
                <a:solidFill>
                  <a:schemeClr val="tx1"/>
                </a:solidFill>
                <a:latin typeface="+mn-lt"/>
              </a:defRPr>
            </a:lvl6pPr>
            <a:lvl7pPr marL="3745405" indent="-270915" algn="l" rtl="0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700">
                <a:solidFill>
                  <a:schemeClr val="tx1"/>
                </a:solidFill>
                <a:latin typeface="+mn-lt"/>
              </a:defRPr>
            </a:lvl7pPr>
            <a:lvl8pPr marL="4395601" indent="-270915" algn="l" rtl="0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700">
                <a:solidFill>
                  <a:schemeClr val="tx1"/>
                </a:solidFill>
                <a:latin typeface="+mn-lt"/>
              </a:defRPr>
            </a:lvl8pPr>
            <a:lvl9pPr marL="5045796" indent="-270915" algn="l" rtl="0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nl-NL" kern="0" dirty="0" smtClean="0"/>
              <a:t>Triassic: Extensional phase and deposition of </a:t>
            </a:r>
            <a:r>
              <a:rPr lang="en-GB" altLang="nl-NL" kern="0" dirty="0" err="1" smtClean="0"/>
              <a:t>evaporites</a:t>
            </a:r>
            <a:r>
              <a:rPr lang="en-GB" altLang="nl-NL" kern="0" dirty="0" smtClean="0"/>
              <a:t> in the future AES-Delft fieldwork areas</a:t>
            </a:r>
            <a:endParaRPr lang="nl-NL" altLang="nl-NL" kern="0" dirty="0" smtClean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24" y="2500536"/>
            <a:ext cx="7769547" cy="646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5"/>
          <p:cNvCxnSpPr>
            <a:cxnSpLocks noChangeShapeType="1"/>
          </p:cNvCxnSpPr>
          <p:nvPr/>
        </p:nvCxnSpPr>
        <p:spPr bwMode="auto">
          <a:xfrm>
            <a:off x="3225890" y="4067841"/>
            <a:ext cx="5364742" cy="2033095"/>
          </a:xfrm>
          <a:prstGeom prst="straightConnector1">
            <a:avLst/>
          </a:prstGeom>
          <a:noFill/>
          <a:ln w="19050" cmpd="thickThin" algn="ctr">
            <a:solidFill>
              <a:schemeClr val="accent1">
                <a:lumMod val="75000"/>
              </a:schemeClr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7852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938" y="6605431"/>
            <a:ext cx="6438958" cy="316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194344" y="1780456"/>
            <a:ext cx="5679038" cy="515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6211" indent="-276211" algn="l" rtl="0" eaLnBrk="0" fontAlgn="base" hangingPunct="0">
              <a:lnSpc>
                <a:spcPts val="355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Char char="•"/>
              <a:defRPr sz="28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819108" indent="-269861" algn="l" rtl="0" eaLnBrk="0" fontAlgn="base" hangingPunct="0">
              <a:lnSpc>
                <a:spcPts val="355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1360418" indent="-269861" algn="l" rtl="0" eaLnBrk="0" fontAlgn="base" hangingPunct="0">
              <a:lnSpc>
                <a:spcPts val="355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901727" indent="-269861" algn="l" rtl="0" eaLnBrk="0" fontAlgn="base" hangingPunct="0">
              <a:lnSpc>
                <a:spcPts val="355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444625" indent="-269861" algn="l" rtl="0" eaLnBrk="0" fontAlgn="base" hangingPunct="0">
              <a:lnSpc>
                <a:spcPts val="355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charset="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3095208" indent="-270915" algn="l" rtl="0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700">
                <a:solidFill>
                  <a:schemeClr val="tx1"/>
                </a:solidFill>
                <a:latin typeface="+mn-lt"/>
              </a:defRPr>
            </a:lvl6pPr>
            <a:lvl7pPr marL="3745405" indent="-270915" algn="l" rtl="0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700">
                <a:solidFill>
                  <a:schemeClr val="tx1"/>
                </a:solidFill>
                <a:latin typeface="+mn-lt"/>
              </a:defRPr>
            </a:lvl7pPr>
            <a:lvl8pPr marL="4395601" indent="-270915" algn="l" rtl="0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700">
                <a:solidFill>
                  <a:schemeClr val="tx1"/>
                </a:solidFill>
                <a:latin typeface="+mn-lt"/>
              </a:defRPr>
            </a:lvl8pPr>
            <a:lvl9pPr marL="5045796" indent="-270915" algn="l" rtl="0" eaLnBrk="0" fontAlgn="base" hangingPunct="0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nl-NL" kern="0" dirty="0" smtClean="0"/>
              <a:t>By the late Jurassic, the area has flooded, and a thick pile of deep marine marls is being deposited in the Oxfordian.</a:t>
            </a:r>
          </a:p>
          <a:p>
            <a:r>
              <a:rPr lang="en-GB" altLang="nl-NL" kern="0" dirty="0" smtClean="0"/>
              <a:t>Toward the end of the Jurassic, these slowly change with drop in sea level to massive limestones that are being deposited by </a:t>
            </a:r>
            <a:r>
              <a:rPr lang="en-GB" altLang="nl-NL" kern="0" dirty="0" err="1" smtClean="0"/>
              <a:t>turbidites</a:t>
            </a:r>
            <a:r>
              <a:rPr lang="en-GB" altLang="nl-NL" kern="0" dirty="0" smtClean="0"/>
              <a:t> and debris flows</a:t>
            </a:r>
            <a:endParaRPr lang="nl-NL" altLang="nl-NL" kern="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53" y="0"/>
            <a:ext cx="6934448" cy="576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641" y="6605430"/>
            <a:ext cx="4669443" cy="316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238" y="6605431"/>
            <a:ext cx="3279260" cy="313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499" y="6185925"/>
            <a:ext cx="3043302" cy="358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04826" y="459592"/>
            <a:ext cx="220605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Jurassic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78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Precambrian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181920" y="2581728"/>
            <a:ext cx="6730435" cy="4987430"/>
          </a:xfrm>
        </p:spPr>
        <p:txBody>
          <a:bodyPr/>
          <a:lstStyle/>
          <a:p>
            <a:r>
              <a:rPr lang="nl-NL" altLang="nl-NL" dirty="0" err="1" smtClean="0"/>
              <a:t>By</a:t>
            </a:r>
            <a:r>
              <a:rPr lang="nl-NL" altLang="nl-NL" dirty="0" smtClean="0"/>
              <a:t> far </a:t>
            </a:r>
            <a:r>
              <a:rPr lang="nl-NL" altLang="nl-NL" dirty="0" err="1" smtClean="0"/>
              <a:t>the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longest</a:t>
            </a:r>
            <a:r>
              <a:rPr lang="nl-NL" altLang="nl-NL" dirty="0" smtClean="0"/>
              <a:t> part of </a:t>
            </a:r>
            <a:r>
              <a:rPr lang="nl-NL" altLang="nl-NL" dirty="0" err="1" smtClean="0"/>
              <a:t>Earth’s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history</a:t>
            </a:r>
            <a:endParaRPr lang="nl-NL" altLang="nl-NL" dirty="0" smtClean="0"/>
          </a:p>
          <a:p>
            <a:endParaRPr lang="nl-NL" altLang="nl-NL" dirty="0" smtClean="0"/>
          </a:p>
          <a:p>
            <a:r>
              <a:rPr lang="nl-NL" altLang="nl-NL" dirty="0" err="1" smtClean="0"/>
              <a:t>Consists</a:t>
            </a:r>
            <a:r>
              <a:rPr lang="nl-NL" altLang="nl-NL" dirty="0" smtClean="0"/>
              <a:t> of</a:t>
            </a:r>
          </a:p>
          <a:p>
            <a:pPr lvl="1"/>
            <a:r>
              <a:rPr lang="nl-NL" altLang="nl-NL" dirty="0" err="1" smtClean="0"/>
              <a:t>Hadean</a:t>
            </a:r>
            <a:r>
              <a:rPr lang="nl-NL" altLang="nl-NL" dirty="0" smtClean="0"/>
              <a:t> (no </a:t>
            </a:r>
            <a:r>
              <a:rPr lang="nl-NL" altLang="nl-NL" dirty="0" err="1" smtClean="0"/>
              <a:t>remains</a:t>
            </a:r>
            <a:r>
              <a:rPr lang="nl-NL" altLang="nl-NL" dirty="0" smtClean="0"/>
              <a:t>) 4.6-4.0 Ga</a:t>
            </a:r>
          </a:p>
          <a:p>
            <a:pPr lvl="1"/>
            <a:r>
              <a:rPr lang="nl-NL" altLang="nl-NL" dirty="0" err="1" smtClean="0"/>
              <a:t>Archean</a:t>
            </a:r>
            <a:r>
              <a:rPr lang="nl-NL" altLang="nl-NL" dirty="0" smtClean="0"/>
              <a:t> 4.0-2.5 Ga. </a:t>
            </a:r>
          </a:p>
          <a:p>
            <a:pPr lvl="2"/>
            <a:r>
              <a:rPr lang="nl-NL" altLang="nl-NL" dirty="0" smtClean="0"/>
              <a:t>Found in Canada, Greenland, Australia, South America, </a:t>
            </a:r>
            <a:r>
              <a:rPr lang="nl-NL" altLang="nl-NL" dirty="0" err="1" smtClean="0"/>
              <a:t>Africa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and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Scandinavia</a:t>
            </a:r>
            <a:r>
              <a:rPr lang="nl-NL" altLang="nl-NL" dirty="0" smtClean="0"/>
              <a:t>, </a:t>
            </a:r>
            <a:r>
              <a:rPr lang="nl-NL" altLang="nl-NL" dirty="0" err="1" smtClean="0"/>
              <a:t>mainly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strongly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metamorphosed</a:t>
            </a:r>
            <a:endParaRPr lang="nl-NL" altLang="nl-NL" dirty="0" smtClean="0"/>
          </a:p>
          <a:p>
            <a:pPr lvl="1"/>
            <a:r>
              <a:rPr lang="nl-NL" altLang="nl-NL" dirty="0" err="1" smtClean="0"/>
              <a:t>Proterozoic</a:t>
            </a:r>
            <a:r>
              <a:rPr lang="nl-NL" altLang="nl-NL" dirty="0" smtClean="0"/>
              <a:t>, 2.5-0.57 Ga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040" y="700336"/>
            <a:ext cx="2736427" cy="820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"/>
          <p:cNvSpPr>
            <a:spLocks noChangeArrowheads="1"/>
          </p:cNvSpPr>
          <p:nvPr/>
        </p:nvSpPr>
        <p:spPr bwMode="auto">
          <a:xfrm>
            <a:off x="9157547" y="7545494"/>
            <a:ext cx="257387" cy="8805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nl-NL" altLang="nl-NL" sz="3400">
              <a:latin typeface="Arial" charset="0"/>
            </a:endParaRPr>
          </a:p>
        </p:txBody>
      </p:sp>
      <p:sp>
        <p:nvSpPr>
          <p:cNvPr id="9222" name="TextBox 2"/>
          <p:cNvSpPr txBox="1">
            <a:spLocks noChangeArrowheads="1"/>
          </p:cNvSpPr>
          <p:nvPr/>
        </p:nvSpPr>
        <p:spPr bwMode="auto">
          <a:xfrm rot="-5400000">
            <a:off x="8806463" y="7810783"/>
            <a:ext cx="961813" cy="34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400" b="1"/>
              <a:t>Hadean</a:t>
            </a:r>
            <a:endParaRPr lang="nl-NL" altLang="nl-NL" sz="1400" b="1"/>
          </a:p>
        </p:txBody>
      </p:sp>
    </p:spTree>
    <p:extLst>
      <p:ext uri="{BB962C8B-B14F-4D97-AF65-F5344CB8AC3E}">
        <p14:creationId xmlns:p14="http://schemas.microsoft.com/office/powerpoint/2010/main" val="203694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325936" y="11346"/>
            <a:ext cx="10009112" cy="1512166"/>
          </a:xfrm>
        </p:spPr>
        <p:txBody>
          <a:bodyPr/>
          <a:lstStyle/>
          <a:p>
            <a:r>
              <a:rPr lang="en-GB" altLang="nl-NL" dirty="0" smtClean="0">
                <a:solidFill>
                  <a:schemeClr val="tx1"/>
                </a:solidFill>
              </a:rPr>
              <a:t>Cretaceous</a:t>
            </a:r>
            <a:br>
              <a:rPr lang="en-GB" altLang="nl-NL" dirty="0" smtClean="0">
                <a:solidFill>
                  <a:schemeClr val="tx1"/>
                </a:solidFill>
              </a:rPr>
            </a:br>
            <a:endParaRPr lang="nl-NL" altLang="nl-NL" dirty="0" smtClean="0">
              <a:solidFill>
                <a:schemeClr val="tx1"/>
              </a:solidFill>
            </a:endParaRPr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941" y="961813"/>
            <a:ext cx="5006623" cy="416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3734"/>
            <a:ext cx="4402667" cy="330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907" y="6179538"/>
            <a:ext cx="4395893" cy="328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67" y="6156961"/>
            <a:ext cx="4427503" cy="330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6" name="TextBox 3"/>
          <p:cNvSpPr txBox="1">
            <a:spLocks noChangeArrowheads="1"/>
          </p:cNvSpPr>
          <p:nvPr/>
        </p:nvSpPr>
        <p:spPr bwMode="auto">
          <a:xfrm>
            <a:off x="81280" y="6179539"/>
            <a:ext cx="363503" cy="35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400"/>
              <a:t>1</a:t>
            </a:r>
            <a:endParaRPr lang="nl-NL" altLang="nl-NL" sz="1400"/>
          </a:p>
        </p:txBody>
      </p:sp>
      <p:sp>
        <p:nvSpPr>
          <p:cNvPr id="83977" name="TextBox 8"/>
          <p:cNvSpPr txBox="1">
            <a:spLocks noChangeArrowheads="1"/>
          </p:cNvSpPr>
          <p:nvPr/>
        </p:nvSpPr>
        <p:spPr bwMode="auto">
          <a:xfrm>
            <a:off x="7518400" y="6156961"/>
            <a:ext cx="363503" cy="34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400"/>
              <a:t>2</a:t>
            </a:r>
            <a:endParaRPr lang="nl-NL" altLang="nl-NL" sz="1400"/>
          </a:p>
        </p:txBody>
      </p:sp>
      <p:sp>
        <p:nvSpPr>
          <p:cNvPr id="83978" name="TextBox 9"/>
          <p:cNvSpPr txBox="1">
            <a:spLocks noChangeArrowheads="1"/>
          </p:cNvSpPr>
          <p:nvPr/>
        </p:nvSpPr>
        <p:spPr bwMode="auto">
          <a:xfrm>
            <a:off x="9022080" y="6156961"/>
            <a:ext cx="363503" cy="34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400"/>
              <a:t>3</a:t>
            </a:r>
            <a:endParaRPr lang="nl-NL" altLang="nl-NL" sz="140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33" y="268289"/>
            <a:ext cx="228914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81280" y="772344"/>
            <a:ext cx="6280009" cy="5256584"/>
          </a:xfrm>
        </p:spPr>
        <p:txBody>
          <a:bodyPr/>
          <a:lstStyle/>
          <a:p>
            <a:r>
              <a:rPr lang="en-GB" altLang="nl-NL" dirty="0" smtClean="0"/>
              <a:t>Sea level rises again, giving alternations of pelagic limestones and marls in Early Cretaceous</a:t>
            </a:r>
          </a:p>
          <a:p>
            <a:r>
              <a:rPr lang="en-GB" altLang="nl-NL" dirty="0" smtClean="0"/>
              <a:t>Renewed drop leads to phase of extensive coral reefs (Vercors (1), Ventoux)</a:t>
            </a:r>
          </a:p>
          <a:p>
            <a:r>
              <a:rPr lang="en-GB" altLang="nl-NL" dirty="0" smtClean="0"/>
              <a:t>Renewed sedimentation of deep marine marls (2), followed by final phase of limestones (3).</a:t>
            </a:r>
          </a:p>
          <a:p>
            <a:r>
              <a:rPr lang="en-GB" altLang="nl-NL" dirty="0" smtClean="0"/>
              <a:t>Is uplifted due to Alpine orogeny by the end of the Cretaceous</a:t>
            </a:r>
            <a:endParaRPr lang="nl-NL" altLang="nl-NL" dirty="0" smtClean="0"/>
          </a:p>
        </p:txBody>
      </p:sp>
    </p:spTree>
    <p:extLst>
      <p:ext uri="{BB962C8B-B14F-4D97-AF65-F5344CB8AC3E}">
        <p14:creationId xmlns:p14="http://schemas.microsoft.com/office/powerpoint/2010/main" val="27045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" y="5606495"/>
            <a:ext cx="7309879" cy="411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53927" y="0"/>
            <a:ext cx="9016899" cy="1625600"/>
          </a:xfrm>
        </p:spPr>
        <p:txBody>
          <a:bodyPr/>
          <a:lstStyle/>
          <a:p>
            <a:pPr eaLnBrk="1" hangingPunct="1"/>
            <a:r>
              <a:rPr lang="en-GB" altLang="nl-NL" dirty="0" smtClean="0"/>
              <a:t>Deformation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5120" y="866987"/>
            <a:ext cx="12679680" cy="5635413"/>
          </a:xfrm>
        </p:spPr>
        <p:txBody>
          <a:bodyPr/>
          <a:lstStyle/>
          <a:p>
            <a:pPr marL="0" indent="0" eaLnBrk="1" hangingPunct="1"/>
            <a:r>
              <a:rPr lang="en-GB" altLang="nl-NL" dirty="0"/>
              <a:t>The basement, originally extended during basin formation, was inverted during the Alpine Orogeny, leading to detachment along Triassic </a:t>
            </a:r>
            <a:r>
              <a:rPr lang="en-GB" altLang="nl-NL" dirty="0" smtClean="0"/>
              <a:t>evaporates </a:t>
            </a:r>
            <a:r>
              <a:rPr lang="en-GB" altLang="nl-NL" dirty="0"/>
              <a:t>(present in some areas!) and a second detachment along Oxfordian marls</a:t>
            </a:r>
            <a:r>
              <a:rPr lang="en-GB" altLang="nl-NL" dirty="0" smtClean="0"/>
              <a:t>.</a:t>
            </a:r>
          </a:p>
          <a:p>
            <a:pPr marL="0" indent="0" eaLnBrk="1" hangingPunct="1"/>
            <a:r>
              <a:rPr lang="en-GB" altLang="nl-NL" dirty="0" smtClean="0"/>
              <a:t>Two phases: Pyrenean (N-S) and Alpine (E-W)</a:t>
            </a:r>
            <a:endParaRPr lang="en-GB" altLang="nl-NL" dirty="0"/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556" y="2644552"/>
            <a:ext cx="7129283" cy="459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325120" y="8994987"/>
            <a:ext cx="1733973" cy="74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>
              <a:spcBef>
                <a:spcPct val="20000"/>
              </a:spcBef>
              <a:buFont typeface="Times"/>
              <a:buChar char="•"/>
              <a:defRPr sz="2400">
                <a:solidFill>
                  <a:schemeClr val="bg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/>
              <a:buChar char="•"/>
              <a:defRPr sz="2400">
                <a:solidFill>
                  <a:schemeClr val="bg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/>
              <a:buChar char="•"/>
              <a:defRPr sz="2400">
                <a:solidFill>
                  <a:schemeClr val="bg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/>
              <a:buChar char="•"/>
              <a:defRPr sz="2400">
                <a:solidFill>
                  <a:schemeClr val="bg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/>
              <a:buChar char="•"/>
              <a:defRPr sz="2400">
                <a:solidFill>
                  <a:schemeClr val="bg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chemeClr val="bg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chemeClr val="bg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chemeClr val="bg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nl-NL" sz="2000">
                <a:solidFill>
                  <a:schemeClr val="tx1"/>
                </a:solidFill>
                <a:latin typeface="Times New Roman" pitchFamily="18" charset="0"/>
              </a:rPr>
              <a:t>Roure et al. 1994</a:t>
            </a:r>
            <a:endParaRPr lang="en-GB" altLang="nl-NL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3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60" y="0"/>
            <a:ext cx="14545616" cy="976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13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822" y="0"/>
            <a:ext cx="13664071" cy="21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96908"/>
            <a:ext cx="9977121" cy="835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0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870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8" y="-6773"/>
            <a:ext cx="11194062" cy="97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6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73" y="6599485"/>
            <a:ext cx="4768427" cy="280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2343572" y="0"/>
            <a:ext cx="8934029" cy="1770098"/>
          </a:xfrm>
        </p:spPr>
        <p:txBody>
          <a:bodyPr/>
          <a:lstStyle/>
          <a:p>
            <a:r>
              <a:rPr lang="en-GB" altLang="nl-NL" dirty="0" smtClean="0"/>
              <a:t>Archean</a:t>
            </a:r>
            <a:endParaRPr lang="nl-NL" altLang="nl-NL" dirty="0" smtClean="0"/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724747" y="799254"/>
            <a:ext cx="6211146" cy="514321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GB" altLang="nl-NL" dirty="0" smtClean="0"/>
              <a:t>Earth was different planet</a:t>
            </a:r>
          </a:p>
          <a:p>
            <a:pPr>
              <a:buClr>
                <a:schemeClr val="tx1"/>
              </a:buClr>
            </a:pPr>
            <a:r>
              <a:rPr lang="en-GB" altLang="nl-NL" dirty="0" smtClean="0"/>
              <a:t>No oxygen in air </a:t>
            </a:r>
          </a:p>
          <a:p>
            <a:pPr>
              <a:buClr>
                <a:schemeClr val="tx1"/>
              </a:buClr>
            </a:pPr>
            <a:r>
              <a:rPr lang="en-GB" altLang="nl-NL" dirty="0" smtClean="0"/>
              <a:t>Higher heat flow, lots of volcanism</a:t>
            </a:r>
          </a:p>
          <a:p>
            <a:pPr>
              <a:buClr>
                <a:schemeClr val="tx1"/>
              </a:buClr>
            </a:pPr>
            <a:r>
              <a:rPr lang="en-GB" altLang="nl-NL" dirty="0" smtClean="0"/>
              <a:t>Plate tectonics????</a:t>
            </a:r>
            <a:endParaRPr lang="nl-NL" altLang="nl-NL" dirty="0" smtClean="0"/>
          </a:p>
          <a:p>
            <a:pPr>
              <a:buClr>
                <a:schemeClr val="tx1"/>
              </a:buClr>
            </a:pPr>
            <a:r>
              <a:rPr lang="en-GB" altLang="nl-NL" dirty="0" smtClean="0"/>
              <a:t>Unusual structures</a:t>
            </a:r>
          </a:p>
          <a:p>
            <a:pPr lvl="1">
              <a:buClr>
                <a:schemeClr val="tx1"/>
              </a:buClr>
            </a:pPr>
            <a:r>
              <a:rPr lang="en-GB" altLang="nl-NL" dirty="0" smtClean="0"/>
              <a:t>granite-greenstone terrains</a:t>
            </a:r>
          </a:p>
          <a:p>
            <a:pPr>
              <a:buClr>
                <a:schemeClr val="tx1"/>
              </a:buClr>
            </a:pPr>
            <a:r>
              <a:rPr lang="en-GB" altLang="nl-NL" dirty="0" smtClean="0"/>
              <a:t>Unusual rocks</a:t>
            </a:r>
          </a:p>
          <a:p>
            <a:pPr lvl="1">
              <a:buClr>
                <a:schemeClr val="tx1"/>
              </a:buClr>
            </a:pPr>
            <a:r>
              <a:rPr lang="en-GB" altLang="nl-NL" dirty="0" smtClean="0"/>
              <a:t>banded iron formations (BIF)</a:t>
            </a:r>
          </a:p>
          <a:p>
            <a:pPr lvl="1">
              <a:buClr>
                <a:schemeClr val="tx1"/>
              </a:buClr>
            </a:pPr>
            <a:r>
              <a:rPr lang="en-GB" altLang="nl-NL" dirty="0" smtClean="0"/>
              <a:t>Komatiite (high Mg basalt)</a:t>
            </a:r>
          </a:p>
          <a:p>
            <a:pPr>
              <a:buClr>
                <a:schemeClr val="tx1"/>
              </a:buClr>
            </a:pPr>
            <a:r>
              <a:rPr lang="en-GB" altLang="nl-NL" dirty="0" smtClean="0"/>
              <a:t>Earliest fossils</a:t>
            </a:r>
          </a:p>
          <a:p>
            <a:pPr lvl="1">
              <a:buClr>
                <a:schemeClr val="tx1"/>
              </a:buClr>
            </a:pPr>
            <a:r>
              <a:rPr lang="en-GB" altLang="nl-NL" dirty="0" smtClean="0"/>
              <a:t>stromatolites</a:t>
            </a:r>
          </a:p>
        </p:txBody>
      </p:sp>
      <p:sp>
        <p:nvSpPr>
          <p:cNvPr id="10245" name="Rectangle 29"/>
          <p:cNvSpPr>
            <a:spLocks noChangeArrowheads="1"/>
          </p:cNvSpPr>
          <p:nvPr/>
        </p:nvSpPr>
        <p:spPr bwMode="auto">
          <a:xfrm>
            <a:off x="8087361" y="6599485"/>
            <a:ext cx="799253" cy="29622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nl-NL" altLang="nl-NL" sz="3400">
              <a:latin typeface="Arial" charset="0"/>
            </a:endParaRP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33" y="223521"/>
            <a:ext cx="5599289" cy="316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62" y="3370863"/>
            <a:ext cx="5445760" cy="315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8" y="6254045"/>
            <a:ext cx="5032587" cy="349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 descr="http://0.tqn.com/d/geology/1/0/Q/W/1/spinifextextur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538" y="7001370"/>
            <a:ext cx="3016391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50" name="Straight Arrow Connector 2"/>
          <p:cNvCxnSpPr>
            <a:cxnSpLocks noChangeShapeType="1"/>
          </p:cNvCxnSpPr>
          <p:nvPr/>
        </p:nvCxnSpPr>
        <p:spPr bwMode="auto">
          <a:xfrm>
            <a:off x="5766365" y="3370863"/>
            <a:ext cx="1566898" cy="53057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1" name="Straight Arrow Connector 4"/>
          <p:cNvCxnSpPr>
            <a:cxnSpLocks noChangeShapeType="1"/>
          </p:cNvCxnSpPr>
          <p:nvPr/>
        </p:nvCxnSpPr>
        <p:spPr bwMode="auto">
          <a:xfrm>
            <a:off x="5671538" y="4375574"/>
            <a:ext cx="3215076" cy="245194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2" name="Straight Arrow Connector 8"/>
          <p:cNvCxnSpPr>
            <a:cxnSpLocks noChangeShapeType="1"/>
          </p:cNvCxnSpPr>
          <p:nvPr/>
        </p:nvCxnSpPr>
        <p:spPr bwMode="auto">
          <a:xfrm>
            <a:off x="2235200" y="5667022"/>
            <a:ext cx="216747" cy="52380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3" name="Straight Arrow Connector 25"/>
          <p:cNvCxnSpPr>
            <a:cxnSpLocks noChangeShapeType="1"/>
          </p:cNvCxnSpPr>
          <p:nvPr/>
        </p:nvCxnSpPr>
        <p:spPr bwMode="auto">
          <a:xfrm>
            <a:off x="4727787" y="4985173"/>
            <a:ext cx="1320801" cy="201619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8503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253928" y="0"/>
            <a:ext cx="10009112" cy="1512166"/>
          </a:xfrm>
        </p:spPr>
        <p:txBody>
          <a:bodyPr/>
          <a:lstStyle/>
          <a:p>
            <a:r>
              <a:rPr lang="en-GB" altLang="nl-NL" dirty="0" smtClean="0"/>
              <a:t>Archean vs post-Archean tectonics</a:t>
            </a:r>
            <a:endParaRPr lang="nl-NL" altLang="nl-NL" dirty="0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525736" y="1990234"/>
            <a:ext cx="10153226" cy="4987432"/>
          </a:xfrm>
        </p:spPr>
        <p:txBody>
          <a:bodyPr/>
          <a:lstStyle/>
          <a:p>
            <a:r>
              <a:rPr lang="en-GB" altLang="nl-NL" dirty="0" smtClean="0"/>
              <a:t>Plate tectonics   vs   ???</a:t>
            </a:r>
            <a:endParaRPr lang="nl-NL" altLang="nl-NL" dirty="0" smtClean="0"/>
          </a:p>
        </p:txBody>
      </p:sp>
      <p:sp>
        <p:nvSpPr>
          <p:cNvPr id="11268" name="AutoShape 2" descr="http://www.lithosphere.info/images/1-2-Ar-postAr.jpg"/>
          <p:cNvSpPr>
            <a:spLocks noChangeAspect="1" noChangeArrowheads="1"/>
          </p:cNvSpPr>
          <p:nvPr/>
        </p:nvSpPr>
        <p:spPr bwMode="auto">
          <a:xfrm>
            <a:off x="5231272" y="-4876800"/>
            <a:ext cx="26009600" cy="10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nl-NL" altLang="nl-NL" sz="3400"/>
          </a:p>
        </p:txBody>
      </p:sp>
      <p:pic>
        <p:nvPicPr>
          <p:cNvPr id="11269" name="Picture 8" descr="Image resul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70" y="844352"/>
            <a:ext cx="688738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Impact origin of archean cratons: Learning from Ven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799"/>
            <a:ext cx="76200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5400000">
            <a:off x="7383333" y="9280333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Phys.org</a:t>
            </a:r>
            <a:endParaRPr lang="nl-NL" sz="1000" dirty="0"/>
          </a:p>
        </p:txBody>
      </p:sp>
      <p:sp>
        <p:nvSpPr>
          <p:cNvPr id="3" name="TextBox 2"/>
          <p:cNvSpPr txBox="1"/>
          <p:nvPr/>
        </p:nvSpPr>
        <p:spPr>
          <a:xfrm rot="5400000">
            <a:off x="12054882" y="4196751"/>
            <a:ext cx="16642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/>
              <a:t>speakingofgeoscience.org</a:t>
            </a:r>
          </a:p>
        </p:txBody>
      </p:sp>
    </p:spTree>
    <p:extLst>
      <p:ext uri="{BB962C8B-B14F-4D97-AF65-F5344CB8AC3E}">
        <p14:creationId xmlns:p14="http://schemas.microsoft.com/office/powerpoint/2010/main" val="7327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149403" y="137725"/>
            <a:ext cx="9288499" cy="1770098"/>
          </a:xfrm>
        </p:spPr>
        <p:txBody>
          <a:bodyPr/>
          <a:lstStyle/>
          <a:p>
            <a:r>
              <a:rPr lang="en-GB" altLang="nl-NL" dirty="0" smtClean="0"/>
              <a:t>Scandinavia:</a:t>
            </a:r>
            <a:br>
              <a:rPr lang="en-GB" altLang="nl-NL" dirty="0" smtClean="0"/>
            </a:br>
            <a:r>
              <a:rPr lang="en-GB" altLang="nl-NL" dirty="0" smtClean="0"/>
              <a:t>Archean</a:t>
            </a:r>
            <a:endParaRPr lang="nl-NL" altLang="nl-NL" dirty="0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11572" y="1759330"/>
            <a:ext cx="6190827" cy="466682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GB" altLang="nl-NL" dirty="0" smtClean="0"/>
              <a:t>Archean rocks in Finland and NW Russia (3.1-2.5 Ga)</a:t>
            </a:r>
          </a:p>
          <a:p>
            <a:pPr>
              <a:buClr>
                <a:schemeClr val="tx1"/>
              </a:buClr>
            </a:pPr>
            <a:r>
              <a:rPr lang="en-GB" altLang="nl-NL" dirty="0" smtClean="0"/>
              <a:t>Originally volcanic, now mainly gneiss &amp; </a:t>
            </a:r>
            <a:r>
              <a:rPr lang="en-GB" altLang="nl-NL" dirty="0" err="1" smtClean="0"/>
              <a:t>migmatites</a:t>
            </a:r>
            <a:r>
              <a:rPr lang="en-GB" altLang="nl-NL" dirty="0" smtClean="0"/>
              <a:t> (mixture igneous &amp; metamorphic rock, below left), with some greenstones (metamorphic volcanic &amp; sedimentary rocks, right)</a:t>
            </a:r>
          </a:p>
          <a:p>
            <a:pPr>
              <a:buClr>
                <a:schemeClr val="tx1"/>
              </a:buClr>
            </a:pPr>
            <a:r>
              <a:rPr lang="en-GB" altLang="nl-NL" dirty="0" smtClean="0"/>
              <a:t>Complex structures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0"/>
            <a:ext cx="6177280" cy="64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File:Migmatite 20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3" y="6346615"/>
            <a:ext cx="3675662" cy="340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http://cc.oulu.fi/%7Egeolwww/kuvat/hanski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4" y="6448214"/>
            <a:ext cx="4172373" cy="312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1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936" y="0"/>
            <a:ext cx="10009112" cy="1512166"/>
          </a:xfrm>
        </p:spPr>
        <p:txBody>
          <a:bodyPr/>
          <a:lstStyle/>
          <a:p>
            <a:r>
              <a:rPr lang="en-GB" dirty="0" smtClean="0"/>
              <a:t>Finland: Archean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752" y="645281"/>
            <a:ext cx="6408712" cy="6840759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GB" dirty="0" smtClean="0"/>
              <a:t>Different domains</a:t>
            </a:r>
          </a:p>
          <a:p>
            <a:pPr>
              <a:buClr>
                <a:schemeClr val="tx1"/>
              </a:buClr>
            </a:pPr>
            <a:r>
              <a:rPr lang="en-GB" dirty="0" smtClean="0"/>
              <a:t>Oldest parts ~3.1-2.9 Ga</a:t>
            </a:r>
          </a:p>
          <a:p>
            <a:pPr>
              <a:buClr>
                <a:schemeClr val="tx1"/>
              </a:buClr>
            </a:pPr>
            <a:r>
              <a:rPr lang="en-GB" dirty="0" smtClean="0"/>
              <a:t>Younger parts were added during </a:t>
            </a:r>
            <a:r>
              <a:rPr lang="en-GB" dirty="0" err="1" smtClean="0"/>
              <a:t>Lopian</a:t>
            </a:r>
            <a:r>
              <a:rPr lang="en-GB" dirty="0" smtClean="0"/>
              <a:t> Orogeny ~2.9-2.6 Ga</a:t>
            </a:r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4257675"/>
            <a:ext cx="54483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528" y="-1"/>
            <a:ext cx="48291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5400000">
            <a:off x="12161004" y="522171"/>
            <a:ext cx="898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/>
              <a:t>www.silver.fi</a:t>
            </a:r>
            <a:endParaRPr lang="nl-NL" sz="100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7556500" y="1348408"/>
            <a:ext cx="37704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173" name="Picture 5" descr="Image result for geologic map finlan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9321"/>
            <a:ext cx="5278264" cy="675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8189168"/>
            <a:ext cx="12250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 smtClean="0"/>
              <a:t>Huhma</a:t>
            </a:r>
            <a:r>
              <a:rPr lang="en-GB" sz="1000" dirty="0" smtClean="0"/>
              <a:t> et al, 2011</a:t>
            </a:r>
            <a:endParaRPr lang="nl-NL" sz="1000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12322081" y="8896647"/>
            <a:ext cx="1119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Mints et al, 2005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3713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70191">
            <a:off x="8925092" y="5767142"/>
            <a:ext cx="4513209" cy="338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2109912" y="0"/>
            <a:ext cx="8914818" cy="1770098"/>
          </a:xfrm>
        </p:spPr>
        <p:txBody>
          <a:bodyPr/>
          <a:lstStyle/>
          <a:p>
            <a:r>
              <a:rPr lang="en-GB" altLang="nl-NL" dirty="0" smtClean="0"/>
              <a:t>Scandinavia</a:t>
            </a:r>
            <a:br>
              <a:rPr lang="en-GB" altLang="nl-NL" dirty="0" smtClean="0"/>
            </a:br>
            <a:r>
              <a:rPr lang="en-GB" altLang="nl-NL" dirty="0" smtClean="0"/>
              <a:t>Proterozoic</a:t>
            </a:r>
            <a:endParaRPr lang="nl-NL" altLang="nl-NL" dirty="0" smtClean="0"/>
          </a:p>
        </p:txBody>
      </p:sp>
      <p:sp>
        <p:nvSpPr>
          <p:cNvPr id="13316" name="Content Placeholder 2"/>
          <p:cNvSpPr>
            <a:spLocks noGrp="1"/>
          </p:cNvSpPr>
          <p:nvPr>
            <p:ph idx="1"/>
          </p:nvPr>
        </p:nvSpPr>
        <p:spPr>
          <a:xfrm>
            <a:off x="165696" y="1492424"/>
            <a:ext cx="7029903" cy="4987432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GB" altLang="nl-NL" dirty="0" smtClean="0"/>
              <a:t>Mainly metamorphic &amp; igneous rocks</a:t>
            </a:r>
          </a:p>
          <a:p>
            <a:pPr>
              <a:buClr>
                <a:schemeClr val="tx1"/>
              </a:buClr>
            </a:pPr>
            <a:r>
              <a:rPr lang="en-GB" altLang="nl-NL" dirty="0" err="1" smtClean="0"/>
              <a:t>Svecofennian</a:t>
            </a:r>
            <a:r>
              <a:rPr lang="en-GB" altLang="nl-NL" dirty="0" smtClean="0"/>
              <a:t> orogeny 1.9-1.8 Ga</a:t>
            </a:r>
          </a:p>
          <a:p>
            <a:pPr>
              <a:buClr>
                <a:schemeClr val="tx1"/>
              </a:buClr>
            </a:pPr>
            <a:r>
              <a:rPr lang="en-GB" altLang="nl-NL" dirty="0" smtClean="0"/>
              <a:t>Granite intrusion (TIB) 1.8-1.6 Ga</a:t>
            </a:r>
          </a:p>
          <a:p>
            <a:pPr>
              <a:buClr>
                <a:schemeClr val="tx1"/>
              </a:buClr>
            </a:pPr>
            <a:r>
              <a:rPr lang="en-GB" altLang="nl-NL" dirty="0" err="1" smtClean="0"/>
              <a:t>Sveconorwegian</a:t>
            </a:r>
            <a:r>
              <a:rPr lang="en-GB" altLang="nl-NL" dirty="0" smtClean="0"/>
              <a:t> orogeny 1.1-0.9 Ga</a:t>
            </a:r>
          </a:p>
          <a:p>
            <a:pPr>
              <a:buClr>
                <a:schemeClr val="tx1"/>
              </a:buClr>
            </a:pPr>
            <a:r>
              <a:rPr lang="en-GB" altLang="nl-NL" dirty="0" smtClean="0"/>
              <a:t>Caledonian orogeny 510-400 Ma</a:t>
            </a:r>
          </a:p>
          <a:p>
            <a:pPr>
              <a:buClr>
                <a:schemeClr val="tx1"/>
              </a:buClr>
            </a:pPr>
            <a:r>
              <a:rPr lang="en-GB" altLang="nl-NL" dirty="0" smtClean="0"/>
              <a:t>Scandinavia more or less stable geology since </a:t>
            </a:r>
            <a:r>
              <a:rPr lang="en-GB" altLang="nl-NL" dirty="0" err="1" smtClean="0"/>
              <a:t>caledonian</a:t>
            </a:r>
            <a:r>
              <a:rPr lang="en-GB" altLang="nl-NL" dirty="0" smtClean="0"/>
              <a:t> times</a:t>
            </a:r>
            <a:endParaRPr lang="nl-NL" altLang="nl-NL" dirty="0" smtClean="0"/>
          </a:p>
        </p:txBody>
      </p:sp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59" y="5671512"/>
            <a:ext cx="2921680" cy="409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www.researchgate.net/profile/Nick_Roberts5/publication/268818634/figure/fig1/AS:295403963600896@1447441201088/Figure-1-Sketch-map-of-Fennoscandia-showing-the-major-geological-domains-The-top-inse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463" y="128483"/>
            <a:ext cx="5497156" cy="554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4848456"/>
            <a:ext cx="5209023" cy="491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5400000">
            <a:off x="12081631" y="3925287"/>
            <a:ext cx="16001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Roberts &amp; </a:t>
            </a:r>
            <a:r>
              <a:rPr lang="en-GB" sz="1000" dirty="0" err="1" smtClean="0"/>
              <a:t>Slagstad</a:t>
            </a:r>
            <a:r>
              <a:rPr lang="en-GB" sz="1000" dirty="0" smtClean="0"/>
              <a:t> 2014</a:t>
            </a:r>
            <a:endParaRPr lang="nl-NL" sz="10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92353" y="7785997"/>
            <a:ext cx="16001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Roberts &amp; </a:t>
            </a:r>
            <a:r>
              <a:rPr lang="en-GB" sz="1000" dirty="0" err="1" smtClean="0"/>
              <a:t>Slagstad</a:t>
            </a:r>
            <a:r>
              <a:rPr lang="en-GB" sz="1000" dirty="0" smtClean="0"/>
              <a:t> 2014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2898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Caledonian Orogeny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904" y="1492424"/>
            <a:ext cx="10009112" cy="6840759"/>
          </a:xfrm>
        </p:spPr>
        <p:txBody>
          <a:bodyPr/>
          <a:lstStyle/>
          <a:p>
            <a:r>
              <a:rPr lang="en-GB" dirty="0" smtClean="0"/>
              <a:t>Collision </a:t>
            </a:r>
            <a:r>
              <a:rPr lang="en-GB" dirty="0" err="1" smtClean="0"/>
              <a:t>Baltica</a:t>
            </a:r>
            <a:r>
              <a:rPr lang="en-GB" dirty="0" smtClean="0"/>
              <a:t> &amp; </a:t>
            </a:r>
            <a:r>
              <a:rPr lang="en-GB" dirty="0" err="1" smtClean="0"/>
              <a:t>Laurentia</a:t>
            </a:r>
            <a:endParaRPr lang="en-GB" dirty="0" smtClean="0"/>
          </a:p>
          <a:p>
            <a:r>
              <a:rPr lang="en-GB" dirty="0" smtClean="0"/>
              <a:t>Avalonia collides from south</a:t>
            </a:r>
            <a:endParaRPr lang="nl-NL" dirty="0"/>
          </a:p>
        </p:txBody>
      </p:sp>
      <p:pic>
        <p:nvPicPr>
          <p:cNvPr id="8196" name="Picture 4" descr="Image result for caledonian oroge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08" y="2932584"/>
            <a:ext cx="11106014" cy="55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3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text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xt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4672</TotalTime>
  <Pages>0</Pages>
  <Words>956</Words>
  <Characters>0</Characters>
  <Application>Microsoft Office PowerPoint</Application>
  <PresentationFormat>Custom</PresentationFormat>
  <Lines>0</Lines>
  <Paragraphs>153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ＭＳ Ｐゴシック</vt:lpstr>
      <vt:lpstr>ＭＳ Ｐゴシック</vt:lpstr>
      <vt:lpstr>Arial</vt:lpstr>
      <vt:lpstr>Bookman Old Style</vt:lpstr>
      <vt:lpstr>Calibri</vt:lpstr>
      <vt:lpstr>Gill Sans</vt:lpstr>
      <vt:lpstr>Tahoma</vt:lpstr>
      <vt:lpstr>Times</vt:lpstr>
      <vt:lpstr>Times New Roman</vt:lpstr>
      <vt:lpstr>ヒラギノ角ゴ ProN W3</vt:lpstr>
      <vt:lpstr>text</vt:lpstr>
      <vt:lpstr>1_Custom Design</vt:lpstr>
      <vt:lpstr>Custom Design</vt:lpstr>
      <vt:lpstr>Scandinavia &amp; the Alps</vt:lpstr>
      <vt:lpstr>PowerPoint Presentation</vt:lpstr>
      <vt:lpstr>Precambrian</vt:lpstr>
      <vt:lpstr>Archean</vt:lpstr>
      <vt:lpstr>Archean vs post-Archean tectonics</vt:lpstr>
      <vt:lpstr>Scandinavia: Archean</vt:lpstr>
      <vt:lpstr>Finland: Archean</vt:lpstr>
      <vt:lpstr>Scandinavia Proterozoic</vt:lpstr>
      <vt:lpstr>Caledonian Orogeny</vt:lpstr>
      <vt:lpstr>Caledonian orogeny</vt:lpstr>
      <vt:lpstr>Caledonian Orogeny: Norway</vt:lpstr>
      <vt:lpstr>Scandinavia since Silurian</vt:lpstr>
      <vt:lpstr>Ice age</vt:lpstr>
      <vt:lpstr>Sweden, Finland, at present</vt:lpstr>
      <vt:lpstr>Denmark</vt:lpstr>
      <vt:lpstr>The Alps</vt:lpstr>
      <vt:lpstr>Alps</vt:lpstr>
      <vt:lpstr>Geology of the Alps</vt:lpstr>
      <vt:lpstr>Alps: Large scale structure</vt:lpstr>
      <vt:lpstr>Helvetic nappes</vt:lpstr>
      <vt:lpstr>Penninic nappes</vt:lpstr>
      <vt:lpstr>Eastern Alpine Nappes</vt:lpstr>
      <vt:lpstr>Southern Alps</vt:lpstr>
      <vt:lpstr>Structure</vt:lpstr>
      <vt:lpstr>Metamorphism</vt:lpstr>
      <vt:lpstr>Development over time</vt:lpstr>
      <vt:lpstr>Landscape</vt:lpstr>
      <vt:lpstr>And the 2nd year field work area?</vt:lpstr>
      <vt:lpstr>PowerPoint Presentation</vt:lpstr>
      <vt:lpstr>Cretaceous </vt:lpstr>
      <vt:lpstr>Deformation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Delft -  a bird’s eye view</dc:title>
  <dc:creator>Mark Lammerts</dc:creator>
  <cp:lastModifiedBy>Jan Kees Blom - CITG</cp:lastModifiedBy>
  <cp:revision>250</cp:revision>
  <cp:lastPrinted>2013-11-19T15:01:24Z</cp:lastPrinted>
  <dcterms:modified xsi:type="dcterms:W3CDTF">2019-03-28T08:22:26Z</dcterms:modified>
</cp:coreProperties>
</file>