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75"/>
  </p:notesMasterIdLst>
  <p:handoutMasterIdLst>
    <p:handoutMasterId r:id="rId76"/>
  </p:handoutMasterIdLst>
  <p:sldIdLst>
    <p:sldId id="377" r:id="rId2"/>
    <p:sldId id="378" r:id="rId3"/>
    <p:sldId id="383" r:id="rId4"/>
    <p:sldId id="379" r:id="rId5"/>
    <p:sldId id="380" r:id="rId6"/>
    <p:sldId id="381" r:id="rId7"/>
    <p:sldId id="382" r:id="rId8"/>
    <p:sldId id="384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5" r:id="rId57"/>
    <p:sldId id="436" r:id="rId58"/>
    <p:sldId id="437" r:id="rId59"/>
    <p:sldId id="438" r:id="rId60"/>
    <p:sldId id="439" r:id="rId61"/>
    <p:sldId id="444" r:id="rId62"/>
    <p:sldId id="440" r:id="rId63"/>
    <p:sldId id="441" r:id="rId64"/>
    <p:sldId id="442" r:id="rId65"/>
    <p:sldId id="443" r:id="rId66"/>
    <p:sldId id="445" r:id="rId67"/>
    <p:sldId id="446" r:id="rId68"/>
    <p:sldId id="447" r:id="rId69"/>
    <p:sldId id="448" r:id="rId70"/>
    <p:sldId id="451" r:id="rId71"/>
    <p:sldId id="452" r:id="rId72"/>
    <p:sldId id="449" r:id="rId73"/>
    <p:sldId id="450" r:id="rId74"/>
  </p:sldIdLst>
  <p:sldSz cx="9144000" cy="6858000" type="screen4x3"/>
  <p:notesSz cx="6794500" cy="9931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96">
          <p15:clr>
            <a:srgbClr val="A4A3A4"/>
          </p15:clr>
        </p15:guide>
        <p15:guide id="2" pos="2901">
          <p15:clr>
            <a:srgbClr val="A4A3A4"/>
          </p15:clr>
        </p15:guide>
        <p15:guide id="3" pos="5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85"/>
    <a:srgbClr val="0F1150"/>
    <a:srgbClr val="B2B2B2"/>
    <a:srgbClr val="ADC610"/>
    <a:srgbClr val="7BA0C9"/>
    <a:srgbClr val="77C0D7"/>
    <a:srgbClr val="775CD7"/>
    <a:srgbClr val="FB0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1296"/>
        <p:guide pos="2901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8B9E3610-DB83-48AC-8242-CAF69D33B68F}" type="datetime1">
              <a:rPr lang="en-US" altLang="nl-NL"/>
              <a:pPr>
                <a:defRPr/>
              </a:pPr>
              <a:t>3/20/2019</a:t>
            </a:fld>
            <a:endParaRPr lang="en-US" altLang="nl-NL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anose="020B0600070205080204" pitchFamily="34" charset="-128"/>
              </a:defRPr>
            </a:lvl1pPr>
          </a:lstStyle>
          <a:p>
            <a:fld id="{F3D4A220-069F-4327-8C81-F50E8077E882}" type="slidenum">
              <a:rPr lang="en-US" altLang="nl-NL"/>
              <a:pPr/>
              <a:t>‹#›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D96CC8F7-24AC-4405-96F5-9B386EBA3EC5}" type="slidenum">
              <a:rPr lang="en-US" altLang="nl-NL"/>
              <a:pPr/>
              <a:t>‹#›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3165F1-9046-4A68-9733-E06B962ABC56}" type="slidenum">
              <a:rPr lang="en-GB" altLang="nl-NL">
                <a:latin typeface="Calibri" panose="020F0502020204030204" pitchFamily="34" charset="0"/>
                <a:cs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en-GB" altLang="nl-NL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8050"/>
            <a:ext cx="543560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570F2822-2DA8-4098-BEAC-6FB5F969A711}" type="slidenum">
              <a:rPr lang="en-GB" altLang="nl-NL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66</a:t>
            </a:fld>
            <a:endParaRPr lang="en-GB" altLang="nl-NL"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alt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4820538B-4977-4C86-8702-10BBB8E2BB15}" type="slidenum">
              <a:rPr lang="en-GB" altLang="nl-NL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67</a:t>
            </a:fld>
            <a:endParaRPr lang="en-GB" altLang="nl-NL">
              <a:latin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alt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19232FBC-4125-495D-9B9F-6B6DFE31B894}" type="slidenum">
              <a:rPr lang="en-GB" altLang="nl-NL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68</a:t>
            </a:fld>
            <a:endParaRPr lang="en-GB" altLang="nl-NL"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smtClean="0"/>
              <a:t>Glacio-isostasy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nl-NL" smtClean="0"/>
              <a:t>The present day Doggersbank used to be an island in the Middle North Sea</a:t>
            </a:r>
            <a:endParaRPr lang="nl-NL" altLang="nl-NL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48168BAD-A37C-404E-A1BA-29DD055A9CEE}" type="slidenum">
              <a:rPr lang="en-US" altLang="nl-NL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69</a:t>
            </a:fld>
            <a:endParaRPr lang="en-US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83AA32E5-C742-4FF8-84BB-9DB656E3ABD3}" type="slidenum">
              <a:rPr lang="en-GB" altLang="nl-NL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70</a:t>
            </a:fld>
            <a:endParaRPr lang="en-GB" altLang="nl-NL">
              <a:latin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smtClean="0"/>
              <a:t>Paleogeography of the Netherlands, 2600 yr BP (De Mulder et al. 2003).</a:t>
            </a:r>
          </a:p>
          <a:p>
            <a:pPr eaLnBrk="1" hangingPunct="1">
              <a:spcBef>
                <a:spcPct val="0"/>
              </a:spcBef>
            </a:pPr>
            <a:endParaRPr lang="nl-NL" alt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471488" y="2055813"/>
            <a:ext cx="7307262" cy="189706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l">
              <a:defRPr/>
            </a:pPr>
            <a:endParaRPr lang="nl-NL" altLang="nl-NL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99" y="2155827"/>
            <a:ext cx="6798733" cy="64664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94265" y="2861729"/>
            <a:ext cx="6781801" cy="1016004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  <a:latin typeface="Bookman Old Style"/>
                <a:cs typeface="Bookman Old Style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190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50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916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57200"/>
            <a:ext cx="1789112" cy="4878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7575" y="457200"/>
            <a:ext cx="5218113" cy="4878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997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1596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3" y="1828800"/>
            <a:ext cx="3494087" cy="167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3" y="3657600"/>
            <a:ext cx="3494087" cy="1677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9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80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651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0413" y="1828800"/>
            <a:ext cx="3494087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2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70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626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81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59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457200"/>
            <a:ext cx="71596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  <a:endParaRPr lang="nl-NL" altLang="nl-NL" smtClean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1828800"/>
            <a:ext cx="7138987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text styles</a:t>
            </a:r>
          </a:p>
          <a:p>
            <a:pPr lvl="1"/>
            <a:r>
              <a:rPr lang="nl-NL" altLang="nl-NL" smtClean="0"/>
              <a:t>Second level</a:t>
            </a:r>
          </a:p>
          <a:p>
            <a:pPr lvl="2"/>
            <a:r>
              <a:rPr lang="nl-NL" altLang="nl-NL" smtClean="0"/>
              <a:t>Third level</a:t>
            </a:r>
          </a:p>
        </p:txBody>
      </p:sp>
      <p:sp>
        <p:nvSpPr>
          <p:cNvPr id="1028" name="Rectangle 13"/>
          <p:cNvSpPr>
            <a:spLocks noChangeArrowheads="1"/>
          </p:cNvSpPr>
          <p:nvPr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nl-NL" altLang="nl-NL" sz="2200" smtClean="0"/>
          </a:p>
        </p:txBody>
      </p:sp>
      <p:sp>
        <p:nvSpPr>
          <p:cNvPr id="1029" name="Rectangle 19"/>
          <p:cNvSpPr>
            <a:spLocks noChangeArrowheads="1"/>
          </p:cNvSpPr>
          <p:nvPr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rgbClr val="00A6D6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nl-NL" altLang="nl-NL" sz="2200" smtClean="0"/>
          </a:p>
        </p:txBody>
      </p:sp>
      <p:sp>
        <p:nvSpPr>
          <p:cNvPr id="1030" name="Line 20"/>
          <p:cNvSpPr>
            <a:spLocks noChangeShapeType="1"/>
          </p:cNvSpPr>
          <p:nvPr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31" name="Line 22"/>
          <p:cNvSpPr>
            <a:spLocks noChangeShapeType="1"/>
          </p:cNvSpPr>
          <p:nvPr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32" name="Text Box 23"/>
          <p:cNvSpPr txBox="1">
            <a:spLocks noChangeArrowheads="1"/>
          </p:cNvSpPr>
          <p:nvPr/>
        </p:nvSpPr>
        <p:spPr bwMode="auto">
          <a:xfrm>
            <a:off x="3124200" y="6248400"/>
            <a:ext cx="4419600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nl-NL" altLang="nl-NL" sz="1400" smtClean="0">
              <a:solidFill>
                <a:schemeClr val="bg2"/>
              </a:solidFill>
              <a:ea typeface="ＭＳ Ｐゴシック" pitchFamily="34" charset="-128"/>
            </a:endParaRPr>
          </a:p>
        </p:txBody>
      </p:sp>
      <p:sp>
        <p:nvSpPr>
          <p:cNvPr id="1033" name="Rectangle 20"/>
          <p:cNvSpPr>
            <a:spLocks noChangeArrowheads="1"/>
          </p:cNvSpPr>
          <p:nvPr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rgbClr val="00A6D6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nl-NL" altLang="nl-NL" sz="2200" smtClean="0"/>
          </a:p>
        </p:txBody>
      </p:sp>
      <p:pic>
        <p:nvPicPr>
          <p:cNvPr id="1034" name="Picture 10" descr="logo_rgb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181725"/>
            <a:ext cx="8810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7735888" y="6362700"/>
            <a:ext cx="45243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86CA715-2BBA-44FE-8852-CA392D15510B}" type="slidenum">
              <a:rPr lang="nl-NL" altLang="nl-NL" sz="1100">
                <a:ea typeface="MS PGothic" panose="020B0600070205080204" pitchFamily="34" charset="-128"/>
              </a:rPr>
              <a:pPr algn="r" eaLnBrk="1" hangingPunct="1"/>
              <a:t>‹#›</a:t>
            </a:fld>
            <a:endParaRPr lang="nl-NL" altLang="nl-NL" sz="1100">
              <a:ea typeface="MS PGothic" panose="020B0600070205080204" pitchFamily="34" charset="-128"/>
            </a:endParaRPr>
          </a:p>
        </p:txBody>
      </p:sp>
      <p:sp>
        <p:nvSpPr>
          <p:cNvPr id="1036" name="TextBox 19"/>
          <p:cNvSpPr txBox="1">
            <a:spLocks noChangeArrowheads="1"/>
          </p:cNvSpPr>
          <p:nvPr/>
        </p:nvSpPr>
        <p:spPr bwMode="auto">
          <a:xfrm>
            <a:off x="6656388" y="6324600"/>
            <a:ext cx="1463675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nl-NL" sz="1000" smtClean="0">
                <a:solidFill>
                  <a:srgbClr val="00A6D6"/>
                </a:solidFill>
              </a:rPr>
              <a:t>Challenge the future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MS PGothic" pitchFamily="34" charset="-128"/>
          <a:cs typeface="ＭＳ Ｐゴシック" charset="-128"/>
        </a:defRPr>
      </a:lvl1pPr>
      <a:lvl2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MS PGothic" pitchFamily="34" charset="-128"/>
          <a:cs typeface="ＭＳ Ｐゴシック" charset="-128"/>
        </a:defRPr>
      </a:lvl2pPr>
      <a:lvl3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MS PGothic" pitchFamily="34" charset="-128"/>
          <a:cs typeface="ＭＳ Ｐゴシック" charset="-128"/>
        </a:defRPr>
      </a:lvl3pPr>
      <a:lvl4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MS PGothic" pitchFamily="34" charset="-128"/>
          <a:cs typeface="ＭＳ Ｐゴシック" charset="-128"/>
        </a:defRPr>
      </a:lvl4pPr>
      <a:lvl5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MS PGothic" pitchFamily="34" charset="-128"/>
          <a:cs typeface="ＭＳ Ｐゴシック" charset="-128"/>
        </a:defRPr>
      </a:lvl5pPr>
      <a:lvl6pPr marL="1314450" indent="-85725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576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957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Font typeface="Times" pitchFamily="18" charset="0"/>
        <a:buChar char="•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1338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400">
          <a:solidFill>
            <a:schemeClr val="tx1"/>
          </a:solidFill>
          <a:latin typeface="+mn-lt"/>
          <a:ea typeface="MS PGothic" pitchFamily="34" charset="-128"/>
        </a:defRPr>
      </a:lvl4pPr>
      <a:lvl5pPr marL="1719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  <a:ea typeface="MS PGothic" pitchFamily="34" charset="-128"/>
        </a:defRPr>
      </a:lvl5pPr>
      <a:lvl6pPr marL="2176463" indent="-1905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Image result for netherl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888"/>
            <a:ext cx="9144000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71488" y="0"/>
            <a:ext cx="7307262" cy="130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</p:txBody>
      </p: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47688" y="241300"/>
            <a:ext cx="6799262" cy="646113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altLang="nl-NL" dirty="0" smtClean="0">
                <a:latin typeface="+mn-lt"/>
                <a:ea typeface="ＭＳ Ｐゴシック" charset="-128"/>
              </a:rPr>
              <a:t>The Netherlands &amp; The North Sea: </a:t>
            </a:r>
            <a:br>
              <a:rPr lang="en-US" altLang="nl-NL" dirty="0" smtClean="0">
                <a:latin typeface="+mn-lt"/>
                <a:ea typeface="ＭＳ Ｐゴシック" charset="-128"/>
              </a:rPr>
            </a:br>
            <a:endParaRPr lang="en-US" altLang="nl-NL" dirty="0" smtClean="0">
              <a:latin typeface="+mn-lt"/>
              <a:ea typeface="ＭＳ Ｐゴシック" charset="-128"/>
            </a:endParaRPr>
          </a:p>
        </p:txBody>
      </p:sp>
      <p:sp>
        <p:nvSpPr>
          <p:cNvPr id="3077" name="Subtitle 4"/>
          <p:cNvSpPr>
            <a:spLocks noGrp="1"/>
          </p:cNvSpPr>
          <p:nvPr>
            <p:ph type="subTitle" idx="1"/>
          </p:nvPr>
        </p:nvSpPr>
        <p:spPr>
          <a:xfrm>
            <a:off x="557213" y="663575"/>
            <a:ext cx="6781800" cy="538163"/>
          </a:xfrm>
        </p:spPr>
        <p:txBody>
          <a:bodyPr/>
          <a:lstStyle/>
          <a:p>
            <a:pPr eaLnBrk="1" hangingPunct="1"/>
            <a:endParaRPr lang="en-US" altLang="nl-NL" smtClean="0">
              <a:latin typeface="Tahoma" panose="020B0604030504040204" pitchFamily="34" charset="0"/>
            </a:endParaRPr>
          </a:p>
          <a:p>
            <a:pPr eaLnBrk="1" hangingPunct="1"/>
            <a:r>
              <a:rPr lang="en-US" altLang="nl-NL" smtClean="0">
                <a:latin typeface="Tahoma" panose="020B0604030504040204" pitchFamily="34" charset="0"/>
              </a:rPr>
              <a:t>Jan Kees Blom  AESB1230 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cs typeface="+mn-cs"/>
            </a:endParaRPr>
          </a:p>
        </p:txBody>
      </p:sp>
      <p:sp>
        <p:nvSpPr>
          <p:cNvPr id="3079" name="AutoShape 7" descr="Image result for netherlands"/>
          <p:cNvSpPr>
            <a:spLocks noChangeAspect="1" noChangeArrowheads="1"/>
          </p:cNvSpPr>
          <p:nvPr/>
        </p:nvSpPr>
        <p:spPr bwMode="auto">
          <a:xfrm>
            <a:off x="3881438" y="-2651125"/>
            <a:ext cx="982027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nl-NL" altLang="nl-NL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812800" y="190500"/>
            <a:ext cx="7159625" cy="1244600"/>
          </a:xfrm>
        </p:spPr>
        <p:txBody>
          <a:bodyPr/>
          <a:lstStyle/>
          <a:p>
            <a:r>
              <a:rPr lang="nl-NL" altLang="nl-NL" smtClean="0"/>
              <a:t>Cyclothems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944563" y="952500"/>
            <a:ext cx="7138987" cy="3506788"/>
          </a:xfrm>
        </p:spPr>
        <p:txBody>
          <a:bodyPr/>
          <a:lstStyle/>
          <a:p>
            <a:r>
              <a:rPr lang="nl-NL" altLang="nl-NL" smtClean="0"/>
              <a:t>Coal is found in thin layers that form part of regular cycles: Cyclothems</a:t>
            </a:r>
          </a:p>
          <a:p>
            <a:r>
              <a:rPr lang="en-US" altLang="nl-NL" smtClean="0"/>
              <a:t>cyclothems are alternating stratigraphic sequences of marine and non-marine sediments, sometimes interbedded with coal seams. </a:t>
            </a:r>
          </a:p>
          <a:p>
            <a:r>
              <a:rPr lang="en-US" altLang="nl-NL" smtClean="0"/>
              <a:t>Possibly related to variations in ice growth of Carboniferous icecaps</a:t>
            </a:r>
            <a:endParaRPr lang="nl-NL" altLang="nl-NL" smtClean="0"/>
          </a:p>
        </p:txBody>
      </p:sp>
      <p:pic>
        <p:nvPicPr>
          <p:cNvPr id="12292" name="Picture 4" descr="IMG_3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33375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http://gsabulletin.gsapubs.org/content/115/9/1068/F2.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333750"/>
            <a:ext cx="29337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17550" y="152400"/>
            <a:ext cx="7159625" cy="1244600"/>
          </a:xfrm>
        </p:spPr>
        <p:txBody>
          <a:bodyPr/>
          <a:lstStyle/>
          <a:p>
            <a:r>
              <a:rPr lang="nl-NL" altLang="nl-NL" smtClean="0"/>
              <a:t>Coal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92138" y="609600"/>
            <a:ext cx="8228012" cy="3506788"/>
          </a:xfrm>
        </p:spPr>
        <p:txBody>
          <a:bodyPr/>
          <a:lstStyle/>
          <a:p>
            <a:r>
              <a:rPr lang="nl-NL" altLang="nl-NL" smtClean="0"/>
              <a:t>Carboniferous has extensive coal reserves along the old continental margin</a:t>
            </a:r>
          </a:p>
          <a:p>
            <a:r>
              <a:rPr lang="nl-NL" altLang="nl-NL" smtClean="0"/>
              <a:t>Has been mined extensively in Europe and US: industrial revolution</a:t>
            </a:r>
          </a:p>
          <a:p>
            <a:r>
              <a:rPr lang="nl-NL" altLang="nl-NL" smtClean="0"/>
              <a:t>Coal is also important as source rock for gas fields in NW Europe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571750"/>
            <a:ext cx="29575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2054225"/>
            <a:ext cx="2433637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http://media.npr.org/assets/img/2012/07/06/qs77hres-jpeg_custom-ddf3c2c2c093d3e80ad3b7e13c38f7da6a4e2d18-s6-c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10050"/>
            <a:ext cx="152558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7"/>
          <p:cNvSpPr txBox="1">
            <a:spLocks noChangeArrowheads="1"/>
          </p:cNvSpPr>
          <p:nvPr/>
        </p:nvSpPr>
        <p:spPr bwMode="auto">
          <a:xfrm rot="5400000">
            <a:off x="-195263" y="5295901"/>
            <a:ext cx="606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wikipedia</a:t>
            </a:r>
          </a:p>
        </p:txBody>
      </p:sp>
      <p:sp>
        <p:nvSpPr>
          <p:cNvPr id="13320" name="TextBox 8"/>
          <p:cNvSpPr txBox="1">
            <a:spLocks noChangeArrowheads="1"/>
          </p:cNvSpPr>
          <p:nvPr/>
        </p:nvSpPr>
        <p:spPr bwMode="auto">
          <a:xfrm rot="5400000">
            <a:off x="8742362" y="5724526"/>
            <a:ext cx="606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wikipedia</a:t>
            </a:r>
          </a:p>
        </p:txBody>
      </p:sp>
      <p:pic>
        <p:nvPicPr>
          <p:cNvPr id="13321" name="Picture 9" descr="http://www.graaffoto.com/beringen%20mijn%20oude%20f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38363"/>
            <a:ext cx="3182938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Rectangle 10"/>
          <p:cNvSpPr>
            <a:spLocks noChangeArrowheads="1"/>
          </p:cNvSpPr>
          <p:nvPr/>
        </p:nvSpPr>
        <p:spPr bwMode="auto">
          <a:xfrm rot="5400000">
            <a:off x="4198144" y="5817394"/>
            <a:ext cx="10715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http://www.npr.org</a:t>
            </a:r>
          </a:p>
        </p:txBody>
      </p:sp>
      <p:sp>
        <p:nvSpPr>
          <p:cNvPr id="13323" name="TextBox 1"/>
          <p:cNvSpPr txBox="1">
            <a:spLocks noChangeArrowheads="1"/>
          </p:cNvSpPr>
          <p:nvPr/>
        </p:nvSpPr>
        <p:spPr bwMode="auto">
          <a:xfrm rot="5400000">
            <a:off x="5980113" y="3436938"/>
            <a:ext cx="8969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900"/>
              <a:t>graaffoto.com</a:t>
            </a:r>
            <a:endParaRPr lang="nl-NL" altLang="nl-NL" sz="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946150" y="171450"/>
            <a:ext cx="7159625" cy="1244600"/>
          </a:xfrm>
        </p:spPr>
        <p:txBody>
          <a:bodyPr/>
          <a:lstStyle/>
          <a:p>
            <a:r>
              <a:rPr lang="nl-NL" altLang="nl-NL" smtClean="0"/>
              <a:t>End of Carboniferous (300 Ma)</a:t>
            </a:r>
            <a:br>
              <a:rPr lang="nl-NL" altLang="nl-NL" smtClean="0"/>
            </a:br>
            <a:r>
              <a:rPr lang="nl-NL" altLang="nl-NL" smtClean="0"/>
              <a:t>Hercynian / Variscan orogeny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544513" y="1343025"/>
            <a:ext cx="3151187" cy="3506788"/>
          </a:xfrm>
        </p:spPr>
        <p:txBody>
          <a:bodyPr/>
          <a:lstStyle/>
          <a:p>
            <a:r>
              <a:rPr lang="nl-NL" altLang="nl-NL" smtClean="0"/>
              <a:t>Collision between Gondwana and Laurasia</a:t>
            </a:r>
          </a:p>
          <a:p>
            <a:r>
              <a:rPr lang="nl-NL" altLang="nl-NL" smtClean="0"/>
              <a:t>Both names are used.</a:t>
            </a:r>
          </a:p>
          <a:p>
            <a:r>
              <a:rPr lang="nl-NL" altLang="nl-NL" smtClean="0"/>
              <a:t>Led to formation of one large continent: Pangea</a:t>
            </a:r>
          </a:p>
          <a:p>
            <a:r>
              <a:rPr lang="nl-NL" altLang="nl-NL" smtClean="0"/>
              <a:t>Surrounded by large ocean: Panthalassa</a:t>
            </a:r>
          </a:p>
          <a:p>
            <a:r>
              <a:rPr lang="nl-NL" altLang="nl-NL" smtClean="0"/>
              <a:t>Ural will be formed a bit later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85938"/>
            <a:ext cx="5267325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792288"/>
            <a:ext cx="527685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http://upload.wikimedia.org/wikipedia/commons/0/00/Pange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19575"/>
            <a:ext cx="26574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5"/>
          <p:cNvSpPr>
            <a:spLocks noChangeArrowheads="1"/>
          </p:cNvSpPr>
          <p:nvPr/>
        </p:nvSpPr>
        <p:spPr bwMode="auto">
          <a:xfrm rot="5400000">
            <a:off x="8366919" y="5379244"/>
            <a:ext cx="13382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http://cpgeosystems.com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65175" y="133350"/>
            <a:ext cx="7159625" cy="1244600"/>
          </a:xfrm>
        </p:spPr>
        <p:txBody>
          <a:bodyPr/>
          <a:lstStyle/>
          <a:p>
            <a:r>
              <a:rPr lang="en-GB" altLang="nl-NL" smtClean="0"/>
              <a:t>Permian: volcanism</a:t>
            </a:r>
            <a:endParaRPr lang="nl-NL" altLang="nl-NL" smtClean="0"/>
          </a:p>
        </p:txBody>
      </p:sp>
      <p:sp>
        <p:nvSpPr>
          <p:cNvPr id="15363" name="Content Placeholder 2"/>
          <p:cNvSpPr>
            <a:spLocks noGrp="1"/>
          </p:cNvSpPr>
          <p:nvPr>
            <p:ph sz="half" idx="1"/>
          </p:nvPr>
        </p:nvSpPr>
        <p:spPr>
          <a:xfrm>
            <a:off x="735013" y="647700"/>
            <a:ext cx="7780337" cy="3506788"/>
          </a:xfrm>
        </p:spPr>
        <p:txBody>
          <a:bodyPr/>
          <a:lstStyle/>
          <a:p>
            <a:r>
              <a:rPr lang="en-GB" altLang="nl-NL" sz="2000" smtClean="0"/>
              <a:t>Started late Carboniferous</a:t>
            </a:r>
          </a:p>
          <a:p>
            <a:r>
              <a:rPr lang="en-GB" altLang="nl-NL" sz="2000" smtClean="0"/>
              <a:t>Related to extension in front of orogen</a:t>
            </a:r>
          </a:p>
          <a:p>
            <a:r>
              <a:rPr lang="en-GB" altLang="nl-NL" sz="2000" smtClean="0"/>
              <a:t>Continued after stop of orogenic activity into Permian</a:t>
            </a:r>
          </a:p>
          <a:p>
            <a:r>
              <a:rPr lang="en-GB" altLang="nl-NL" sz="2000" smtClean="0"/>
              <a:t>Mainly mafic volcanism</a:t>
            </a:r>
            <a:endParaRPr lang="nl-NL" altLang="nl-NL" sz="200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133600"/>
            <a:ext cx="68008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mtClean="0"/>
              <a:t>Early Permian: Rotliegendes</a:t>
            </a:r>
            <a:endParaRPr lang="nl-NL" altLang="nl-NL" smtClean="0"/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887413" y="1333500"/>
            <a:ext cx="7138987" cy="3506788"/>
          </a:xfrm>
        </p:spPr>
        <p:txBody>
          <a:bodyPr/>
          <a:lstStyle/>
          <a:p>
            <a:r>
              <a:rPr lang="en-GB" altLang="nl-NL" smtClean="0"/>
              <a:t>Two small basins north of hercynian mountain ranges:</a:t>
            </a:r>
          </a:p>
          <a:p>
            <a:r>
              <a:rPr lang="en-GB" altLang="nl-NL" smtClean="0"/>
              <a:t>Northern and Southern Permian Basin</a:t>
            </a:r>
          </a:p>
          <a:p>
            <a:r>
              <a:rPr lang="en-GB" altLang="nl-NL" smtClean="0"/>
              <a:t>Ice caps on the poles but in NW Europe desert conditions: sand dunes</a:t>
            </a:r>
            <a:endParaRPr lang="nl-NL" altLang="nl-NL" smtClean="0"/>
          </a:p>
        </p:txBody>
      </p:sp>
      <p:pic>
        <p:nvPicPr>
          <p:cNvPr id="16388" name="Picture 2" descr="http://stylefavor.com/wp-content/uploads/2013/01/Sand-Dunes-and-Acacia-Tree-Namib-Desert-Namibia-Wall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133725"/>
            <a:ext cx="35290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400300"/>
            <a:ext cx="4991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mtClean="0"/>
              <a:t>Rotliegend facies distribution</a:t>
            </a:r>
            <a:endParaRPr lang="nl-NL" altLang="nl-NL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grpSp>
        <p:nvGrpSpPr>
          <p:cNvPr id="17412" name="Groep 5"/>
          <p:cNvGrpSpPr>
            <a:grpSpLocks/>
          </p:cNvGrpSpPr>
          <p:nvPr/>
        </p:nvGrpSpPr>
        <p:grpSpPr bwMode="auto">
          <a:xfrm>
            <a:off x="-4763" y="1196975"/>
            <a:ext cx="9148763" cy="5035550"/>
            <a:chOff x="-4563" y="1196196"/>
            <a:chExt cx="9148563" cy="5036240"/>
          </a:xfrm>
        </p:grpSpPr>
        <p:pic>
          <p:nvPicPr>
            <p:cNvPr id="174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96"/>
            <a:stretch>
              <a:fillRect/>
            </a:stretch>
          </p:blipFill>
          <p:spPr bwMode="auto">
            <a:xfrm>
              <a:off x="-4563" y="1196196"/>
              <a:ext cx="9148563" cy="5036240"/>
            </a:xfrm>
            <a:prstGeom prst="rect">
              <a:avLst/>
            </a:prstGeom>
            <a:noFill/>
            <a:ln w="9525" algn="ctr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4" name="Vrije vorm 4"/>
            <p:cNvSpPr>
              <a:spLocks noChangeArrowheads="1"/>
            </p:cNvSpPr>
            <p:nvPr/>
          </p:nvSpPr>
          <p:spPr bwMode="auto">
            <a:xfrm>
              <a:off x="2825496" y="2395728"/>
              <a:ext cx="1874520" cy="3218688"/>
            </a:xfrm>
            <a:custGeom>
              <a:avLst/>
              <a:gdLst>
                <a:gd name="T0" fmla="*/ 530352 w 1874520"/>
                <a:gd name="T1" fmla="*/ 0 h 3218688"/>
                <a:gd name="T2" fmla="*/ 228600 w 1874520"/>
                <a:gd name="T3" fmla="*/ 859536 h 3218688"/>
                <a:gd name="T4" fmla="*/ 329184 w 1874520"/>
                <a:gd name="T5" fmla="*/ 1856232 h 3218688"/>
                <a:gd name="T6" fmla="*/ 301752 w 1874520"/>
                <a:gd name="T7" fmla="*/ 2020824 h 3218688"/>
                <a:gd name="T8" fmla="*/ 274320 w 1874520"/>
                <a:gd name="T9" fmla="*/ 2039112 h 3218688"/>
                <a:gd name="T10" fmla="*/ 0 w 1874520"/>
                <a:gd name="T11" fmla="*/ 2487168 h 3218688"/>
                <a:gd name="T12" fmla="*/ 283464 w 1874520"/>
                <a:gd name="T13" fmla="*/ 2752344 h 3218688"/>
                <a:gd name="T14" fmla="*/ 329184 w 1874520"/>
                <a:gd name="T15" fmla="*/ 2862072 h 3218688"/>
                <a:gd name="T16" fmla="*/ 411480 w 1874520"/>
                <a:gd name="T17" fmla="*/ 2825496 h 3218688"/>
                <a:gd name="T18" fmla="*/ 521208 w 1874520"/>
                <a:gd name="T19" fmla="*/ 2880360 h 3218688"/>
                <a:gd name="T20" fmla="*/ 713232 w 1874520"/>
                <a:gd name="T21" fmla="*/ 2816352 h 3218688"/>
                <a:gd name="T22" fmla="*/ 886968 w 1874520"/>
                <a:gd name="T23" fmla="*/ 2770632 h 3218688"/>
                <a:gd name="T24" fmla="*/ 1124712 w 1874520"/>
                <a:gd name="T25" fmla="*/ 2880360 h 3218688"/>
                <a:gd name="T26" fmla="*/ 1252728 w 1874520"/>
                <a:gd name="T27" fmla="*/ 2990088 h 3218688"/>
                <a:gd name="T28" fmla="*/ 1252728 w 1874520"/>
                <a:gd name="T29" fmla="*/ 3026664 h 3218688"/>
                <a:gd name="T30" fmla="*/ 1225296 w 1874520"/>
                <a:gd name="T31" fmla="*/ 3118104 h 3218688"/>
                <a:gd name="T32" fmla="*/ 1216152 w 1874520"/>
                <a:gd name="T33" fmla="*/ 3200400 h 3218688"/>
                <a:gd name="T34" fmla="*/ 1280160 w 1874520"/>
                <a:gd name="T35" fmla="*/ 3218688 h 3218688"/>
                <a:gd name="T36" fmla="*/ 1344168 w 1874520"/>
                <a:gd name="T37" fmla="*/ 3218688 h 3218688"/>
                <a:gd name="T38" fmla="*/ 1399032 w 1874520"/>
                <a:gd name="T39" fmla="*/ 3163824 h 3218688"/>
                <a:gd name="T40" fmla="*/ 1307592 w 1874520"/>
                <a:gd name="T41" fmla="*/ 3063240 h 3218688"/>
                <a:gd name="T42" fmla="*/ 1389888 w 1874520"/>
                <a:gd name="T43" fmla="*/ 2971800 h 3218688"/>
                <a:gd name="T44" fmla="*/ 1389888 w 1874520"/>
                <a:gd name="T45" fmla="*/ 2871216 h 3218688"/>
                <a:gd name="T46" fmla="*/ 1490472 w 1874520"/>
                <a:gd name="T47" fmla="*/ 2816352 h 3218688"/>
                <a:gd name="T48" fmla="*/ 1380744 w 1874520"/>
                <a:gd name="T49" fmla="*/ 2651760 h 3218688"/>
                <a:gd name="T50" fmla="*/ 1344168 w 1874520"/>
                <a:gd name="T51" fmla="*/ 2514600 h 3218688"/>
                <a:gd name="T52" fmla="*/ 1609344 w 1874520"/>
                <a:gd name="T53" fmla="*/ 2532888 h 3218688"/>
                <a:gd name="T54" fmla="*/ 1700784 w 1874520"/>
                <a:gd name="T55" fmla="*/ 2505456 h 3218688"/>
                <a:gd name="T56" fmla="*/ 1664208 w 1874520"/>
                <a:gd name="T57" fmla="*/ 2432304 h 3218688"/>
                <a:gd name="T58" fmla="*/ 1792224 w 1874520"/>
                <a:gd name="T59" fmla="*/ 2267712 h 3218688"/>
                <a:gd name="T60" fmla="*/ 1773936 w 1874520"/>
                <a:gd name="T61" fmla="*/ 2176272 h 3218688"/>
                <a:gd name="T62" fmla="*/ 1691640 w 1874520"/>
                <a:gd name="T63" fmla="*/ 2139696 h 3218688"/>
                <a:gd name="T64" fmla="*/ 1682496 w 1874520"/>
                <a:gd name="T65" fmla="*/ 2048256 h 3218688"/>
                <a:gd name="T66" fmla="*/ 1801368 w 1874520"/>
                <a:gd name="T67" fmla="*/ 2048256 h 3218688"/>
                <a:gd name="T68" fmla="*/ 1847088 w 1874520"/>
                <a:gd name="T69" fmla="*/ 1847088 h 3218688"/>
                <a:gd name="T70" fmla="*/ 1874520 w 1874520"/>
                <a:gd name="T71" fmla="*/ 1645920 h 3218688"/>
                <a:gd name="T72" fmla="*/ 1737360 w 1874520"/>
                <a:gd name="T73" fmla="*/ 1517904 h 3218688"/>
                <a:gd name="T74" fmla="*/ 1618488 w 1874520"/>
                <a:gd name="T75" fmla="*/ 1472184 h 3218688"/>
                <a:gd name="T76" fmla="*/ 1572768 w 1874520"/>
                <a:gd name="T77" fmla="*/ 1435608 h 3218688"/>
                <a:gd name="T78" fmla="*/ 1453896 w 1874520"/>
                <a:gd name="T79" fmla="*/ 1133856 h 3218688"/>
                <a:gd name="T80" fmla="*/ 1435608 w 1874520"/>
                <a:gd name="T81" fmla="*/ 1024128 h 3218688"/>
                <a:gd name="T82" fmla="*/ 1097280 w 1874520"/>
                <a:gd name="T83" fmla="*/ 777240 h 3218688"/>
                <a:gd name="T84" fmla="*/ 1097280 w 1874520"/>
                <a:gd name="T85" fmla="*/ 521208 h 3218688"/>
                <a:gd name="T86" fmla="*/ 530352 w 1874520"/>
                <a:gd name="T87" fmla="*/ 0 h 321868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74520"/>
                <a:gd name="T133" fmla="*/ 0 h 3218688"/>
                <a:gd name="T134" fmla="*/ 1874520 w 1874520"/>
                <a:gd name="T135" fmla="*/ 3218688 h 321868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74520" h="3218688">
                  <a:moveTo>
                    <a:pt x="530352" y="0"/>
                  </a:moveTo>
                  <a:lnTo>
                    <a:pt x="228600" y="859536"/>
                  </a:lnTo>
                  <a:lnTo>
                    <a:pt x="329184" y="1856232"/>
                  </a:lnTo>
                  <a:cubicBezTo>
                    <a:pt x="320040" y="1911096"/>
                    <a:pt x="317735" y="1967549"/>
                    <a:pt x="301752" y="2020824"/>
                  </a:cubicBezTo>
                  <a:cubicBezTo>
                    <a:pt x="298594" y="2031350"/>
                    <a:pt x="274320" y="2039112"/>
                    <a:pt x="274320" y="2039112"/>
                  </a:cubicBezTo>
                  <a:lnTo>
                    <a:pt x="0" y="2487168"/>
                  </a:lnTo>
                  <a:cubicBezTo>
                    <a:pt x="285654" y="2763608"/>
                    <a:pt x="283464" y="2892977"/>
                    <a:pt x="283464" y="2752344"/>
                  </a:cubicBezTo>
                  <a:lnTo>
                    <a:pt x="329184" y="2862072"/>
                  </a:lnTo>
                  <a:lnTo>
                    <a:pt x="411480" y="2825496"/>
                  </a:lnTo>
                  <a:lnTo>
                    <a:pt x="521208" y="2880360"/>
                  </a:lnTo>
                  <a:lnTo>
                    <a:pt x="713232" y="2816352"/>
                  </a:lnTo>
                  <a:lnTo>
                    <a:pt x="886968" y="2770632"/>
                  </a:lnTo>
                  <a:lnTo>
                    <a:pt x="1124712" y="2880360"/>
                  </a:lnTo>
                  <a:lnTo>
                    <a:pt x="1252728" y="2990088"/>
                  </a:lnTo>
                  <a:lnTo>
                    <a:pt x="1252728" y="3026664"/>
                  </a:lnTo>
                  <a:lnTo>
                    <a:pt x="1225296" y="3118104"/>
                  </a:lnTo>
                  <a:lnTo>
                    <a:pt x="1216152" y="3200400"/>
                  </a:lnTo>
                  <a:lnTo>
                    <a:pt x="1280160" y="3218688"/>
                  </a:lnTo>
                  <a:lnTo>
                    <a:pt x="1344168" y="3218688"/>
                  </a:lnTo>
                  <a:lnTo>
                    <a:pt x="1399032" y="3163824"/>
                  </a:lnTo>
                  <a:lnTo>
                    <a:pt x="1307592" y="3063240"/>
                  </a:lnTo>
                  <a:lnTo>
                    <a:pt x="1389888" y="2971800"/>
                  </a:lnTo>
                  <a:lnTo>
                    <a:pt x="1389888" y="2871216"/>
                  </a:lnTo>
                  <a:lnTo>
                    <a:pt x="1490472" y="2816352"/>
                  </a:lnTo>
                  <a:lnTo>
                    <a:pt x="1380744" y="2651760"/>
                  </a:lnTo>
                  <a:lnTo>
                    <a:pt x="1344168" y="2514600"/>
                  </a:lnTo>
                  <a:lnTo>
                    <a:pt x="1609344" y="2532888"/>
                  </a:lnTo>
                  <a:lnTo>
                    <a:pt x="1700784" y="2505456"/>
                  </a:lnTo>
                  <a:lnTo>
                    <a:pt x="1664208" y="2432304"/>
                  </a:lnTo>
                  <a:lnTo>
                    <a:pt x="1792224" y="2267712"/>
                  </a:lnTo>
                  <a:lnTo>
                    <a:pt x="1773936" y="2176272"/>
                  </a:lnTo>
                  <a:lnTo>
                    <a:pt x="1691640" y="2139696"/>
                  </a:lnTo>
                  <a:lnTo>
                    <a:pt x="1682496" y="2048256"/>
                  </a:lnTo>
                  <a:lnTo>
                    <a:pt x="1801368" y="2048256"/>
                  </a:lnTo>
                  <a:lnTo>
                    <a:pt x="1847088" y="1847088"/>
                  </a:lnTo>
                  <a:lnTo>
                    <a:pt x="1874520" y="1645920"/>
                  </a:lnTo>
                  <a:lnTo>
                    <a:pt x="1737360" y="1517904"/>
                  </a:lnTo>
                  <a:lnTo>
                    <a:pt x="1618488" y="1472184"/>
                  </a:lnTo>
                  <a:lnTo>
                    <a:pt x="1572768" y="1435608"/>
                  </a:lnTo>
                  <a:lnTo>
                    <a:pt x="1453896" y="1133856"/>
                  </a:lnTo>
                  <a:lnTo>
                    <a:pt x="1435608" y="1024128"/>
                  </a:lnTo>
                  <a:lnTo>
                    <a:pt x="1097280" y="777240"/>
                  </a:lnTo>
                  <a:lnTo>
                    <a:pt x="1097280" y="521208"/>
                  </a:lnTo>
                  <a:lnTo>
                    <a:pt x="530352" y="0"/>
                  </a:lnTo>
                  <a:close/>
                </a:path>
              </a:pathLst>
            </a:cu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b"/>
            <a:lstStyle/>
            <a:p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15938" y="1162050"/>
            <a:ext cx="2817812" cy="3506788"/>
          </a:xfrm>
        </p:spPr>
        <p:txBody>
          <a:bodyPr/>
          <a:lstStyle/>
          <a:p>
            <a:r>
              <a:rPr lang="en-GB" altLang="nl-NL" smtClean="0"/>
              <a:t>Jurassic sanddunes of Navajo Fm, Zion, Utah </a:t>
            </a:r>
            <a:endParaRPr lang="nl-NL" altLang="nl-NL" smtClean="0"/>
          </a:p>
        </p:txBody>
      </p:sp>
      <p:pic>
        <p:nvPicPr>
          <p:cNvPr id="18435" name="Picture 5" descr="Zion du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0"/>
            <a:ext cx="5643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581025" y="457200"/>
            <a:ext cx="2919413" cy="1244600"/>
          </a:xfrm>
        </p:spPr>
        <p:txBody>
          <a:bodyPr/>
          <a:lstStyle/>
          <a:p>
            <a:r>
              <a:rPr lang="en-GB" altLang="nl-NL" smtClean="0"/>
              <a:t>Analog</a:t>
            </a:r>
            <a:endParaRPr lang="nl-NL" altLang="nl-NL" smtClean="0"/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3675"/>
            <a:ext cx="3805238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4"/>
          <p:cNvSpPr txBox="1">
            <a:spLocks noChangeArrowheads="1"/>
          </p:cNvSpPr>
          <p:nvPr/>
        </p:nvSpPr>
        <p:spPr bwMode="auto">
          <a:xfrm rot="-5400000">
            <a:off x="-166688" y="5991226"/>
            <a:ext cx="530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800"/>
              <a:t>S. Luthi</a:t>
            </a:r>
            <a:endParaRPr lang="nl-NL" altLang="nl-NL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mtClean="0"/>
              <a:t>Late Permian trangression: Zechstein sea</a:t>
            </a:r>
            <a:endParaRPr lang="nl-NL" altLang="nl-NL" smtClean="0"/>
          </a:p>
        </p:txBody>
      </p:sp>
      <p:sp>
        <p:nvSpPr>
          <p:cNvPr id="1945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1946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1788"/>
            <a:ext cx="712470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55650" y="171450"/>
            <a:ext cx="7159625" cy="1244600"/>
          </a:xfrm>
        </p:spPr>
        <p:txBody>
          <a:bodyPr/>
          <a:lstStyle/>
          <a:p>
            <a:r>
              <a:rPr lang="en-GB" altLang="nl-NL" smtClean="0"/>
              <a:t>Zechstein</a:t>
            </a:r>
            <a:endParaRPr lang="nl-NL" altLang="nl-NL" smtClean="0"/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649288" y="839788"/>
            <a:ext cx="8018462" cy="3506787"/>
          </a:xfrm>
        </p:spPr>
        <p:txBody>
          <a:bodyPr/>
          <a:lstStyle/>
          <a:p>
            <a:r>
              <a:rPr lang="en-GB" altLang="nl-NL" sz="2000" smtClean="0"/>
              <a:t>Shallow inland sea in desert conditions</a:t>
            </a:r>
          </a:p>
          <a:p>
            <a:r>
              <a:rPr lang="en-GB" altLang="nl-NL" sz="2000" smtClean="0"/>
              <a:t>High evaporation, cut off from open ocean</a:t>
            </a:r>
          </a:p>
          <a:p>
            <a:r>
              <a:rPr lang="en-GB" altLang="nl-NL" sz="2000" smtClean="0"/>
              <a:t>Salt deposition</a:t>
            </a:r>
            <a:endParaRPr lang="nl-NL" altLang="nl-NL" sz="2000" smtClean="0"/>
          </a:p>
        </p:txBody>
      </p:sp>
      <p:pic>
        <p:nvPicPr>
          <p:cNvPr id="20484" name="Picture 2" descr="http://www.atlantisbolivia.org/tunupagallery_files/salaruyunicra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863725"/>
            <a:ext cx="61912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4"/>
          <p:cNvSpPr>
            <a:spLocks noChangeArrowheads="1"/>
          </p:cNvSpPr>
          <p:nvPr/>
        </p:nvSpPr>
        <p:spPr bwMode="auto">
          <a:xfrm rot="5400000">
            <a:off x="8284369" y="5007769"/>
            <a:ext cx="15382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http://www.atlantisbolivia.org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mtClean="0"/>
              <a:t>Zechstein</a:t>
            </a:r>
            <a:endParaRPr lang="nl-NL" altLang="nl-NL" smtClean="0"/>
          </a:p>
        </p:txBody>
      </p:sp>
      <p:sp>
        <p:nvSpPr>
          <p:cNvPr id="21507" name="Content Placeholder 5"/>
          <p:cNvSpPr>
            <a:spLocks noGrp="1"/>
          </p:cNvSpPr>
          <p:nvPr>
            <p:ph idx="1"/>
          </p:nvPr>
        </p:nvSpPr>
        <p:spPr>
          <a:xfrm>
            <a:off x="390525" y="1857375"/>
            <a:ext cx="2524125" cy="3506788"/>
          </a:xfrm>
        </p:spPr>
        <p:txBody>
          <a:bodyPr/>
          <a:lstStyle/>
          <a:p>
            <a:r>
              <a:rPr lang="en-GB" altLang="nl-NL" smtClean="0"/>
              <a:t>Massive anhydrite near Harz</a:t>
            </a:r>
          </a:p>
          <a:p>
            <a:r>
              <a:rPr lang="en-GB" altLang="nl-NL" smtClean="0"/>
              <a:t>Maximum thickness Zechstein in North Sea is well over 2 km. </a:t>
            </a:r>
            <a:endParaRPr lang="nl-NL" altLang="nl-NL" smtClean="0"/>
          </a:p>
        </p:txBody>
      </p:sp>
      <p:pic>
        <p:nvPicPr>
          <p:cNvPr id="21508" name="Picture 4" descr="P1020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549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579438" y="387350"/>
            <a:ext cx="7772400" cy="1470025"/>
          </a:xfrm>
        </p:spPr>
        <p:txBody>
          <a:bodyPr/>
          <a:lstStyle/>
          <a:p>
            <a:pPr marL="0" indent="0"/>
            <a:r>
              <a:rPr lang="nl-NL" altLang="nl-NL" smtClean="0"/>
              <a:t>A young country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4100" name="Picture 2" descr="Image result for rivierenlandsch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0"/>
            <a:ext cx="4348162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Image result for geologic map netherl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441575"/>
            <a:ext cx="6624637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238"/>
            <a:ext cx="3136900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BOGCarbPermMili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2786" b="7661"/>
          <a:stretch>
            <a:fillRect/>
          </a:stretch>
        </p:blipFill>
        <p:spPr bwMode="auto">
          <a:xfrm>
            <a:off x="3744913" y="0"/>
            <a:ext cx="5399087" cy="6858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84138" y="4713288"/>
            <a:ext cx="4121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nl-NL" u="sng">
                <a:solidFill>
                  <a:srgbClr val="000099"/>
                </a:solidFill>
                <a:cs typeface="Tahoma" panose="020B0604030504040204" pitchFamily="34" charset="0"/>
              </a:rPr>
              <a:t>Carboniferous: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nl-NL">
                <a:solidFill>
                  <a:srgbClr val="000099"/>
                </a:solidFill>
                <a:cs typeface="Tahoma" panose="020B0604030504040204" pitchFamily="34" charset="0"/>
              </a:rPr>
              <a:t>Peat in delta’s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nl-NL">
                <a:solidFill>
                  <a:srgbClr val="000099"/>
                </a:solidFill>
                <a:cs typeface="Tahoma" panose="020B0604030504040204" pitchFamily="34" charset="0"/>
              </a:rPr>
              <a:t>(gas </a:t>
            </a:r>
            <a:r>
              <a:rPr lang="en-GB" altLang="nl-NL" b="1">
                <a:solidFill>
                  <a:srgbClr val="FF0000"/>
                </a:solidFill>
                <a:cs typeface="Tahoma" panose="020B0604030504040204" pitchFamily="34" charset="0"/>
              </a:rPr>
              <a:t>source</a:t>
            </a:r>
            <a:r>
              <a:rPr lang="en-GB" altLang="nl-NL">
                <a:solidFill>
                  <a:srgbClr val="000099"/>
                </a:solidFill>
                <a:cs typeface="Tahoma" panose="020B0604030504040204" pitchFamily="34" charset="0"/>
              </a:rPr>
              <a:t> rock)</a:t>
            </a:r>
          </a:p>
        </p:txBody>
      </p:sp>
      <p:sp>
        <p:nvSpPr>
          <p:cNvPr id="22532" name="Text Box 1028"/>
          <p:cNvSpPr txBox="1">
            <a:spLocks noChangeArrowheads="1"/>
          </p:cNvSpPr>
          <p:nvPr/>
        </p:nvSpPr>
        <p:spPr bwMode="auto">
          <a:xfrm>
            <a:off x="150813" y="2828925"/>
            <a:ext cx="37528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nl-NL" u="sng">
                <a:solidFill>
                  <a:srgbClr val="000099"/>
                </a:solidFill>
                <a:cs typeface="Tahoma" panose="020B0604030504040204" pitchFamily="34" charset="0"/>
              </a:rPr>
              <a:t>Rotliegendes:</a:t>
            </a:r>
            <a:r>
              <a:rPr lang="en-GB" altLang="nl-NL">
                <a:solidFill>
                  <a:srgbClr val="000099"/>
                </a:solidFill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nl-NL">
                <a:solidFill>
                  <a:srgbClr val="000099"/>
                </a:solidFill>
                <a:cs typeface="Tahoma" panose="020B0604030504040204" pitchFamily="34" charset="0"/>
              </a:rPr>
              <a:t>wadi’s &amp;  sand dunes in desert (gas </a:t>
            </a:r>
            <a:r>
              <a:rPr lang="en-GB" altLang="nl-NL" b="1">
                <a:solidFill>
                  <a:srgbClr val="FF0000"/>
                </a:solidFill>
                <a:cs typeface="Tahoma" panose="020B0604030504040204" pitchFamily="34" charset="0"/>
              </a:rPr>
              <a:t>reservoir</a:t>
            </a:r>
            <a:r>
              <a:rPr lang="en-GB" altLang="nl-NL">
                <a:solidFill>
                  <a:srgbClr val="000099"/>
                </a:solidFill>
                <a:cs typeface="Tahoma" panose="020B0604030504040204" pitchFamily="34" charset="0"/>
              </a:rPr>
              <a:t> rock)</a:t>
            </a:r>
          </a:p>
        </p:txBody>
      </p:sp>
      <p:sp>
        <p:nvSpPr>
          <p:cNvPr id="22533" name="Text Box 1029"/>
          <p:cNvSpPr txBox="1">
            <a:spLocks noChangeArrowheads="1"/>
          </p:cNvSpPr>
          <p:nvPr/>
        </p:nvSpPr>
        <p:spPr bwMode="auto">
          <a:xfrm>
            <a:off x="150813" y="1322388"/>
            <a:ext cx="34925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nl-NL" u="sng">
                <a:solidFill>
                  <a:srgbClr val="000099"/>
                </a:solidFill>
                <a:cs typeface="Tahoma" panose="020B0604030504040204" pitchFamily="34" charset="0"/>
              </a:rPr>
              <a:t>Zechstein: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nl-NL">
                <a:solidFill>
                  <a:srgbClr val="000099"/>
                </a:solidFill>
                <a:cs typeface="Tahoma" panose="020B0604030504040204" pitchFamily="34" charset="0"/>
              </a:rPr>
              <a:t>Salt lake (</a:t>
            </a:r>
            <a:r>
              <a:rPr lang="en-GB" altLang="nl-NL" b="1">
                <a:solidFill>
                  <a:srgbClr val="FF0000"/>
                </a:solidFill>
                <a:cs typeface="Tahoma" panose="020B0604030504040204" pitchFamily="34" charset="0"/>
              </a:rPr>
              <a:t>seal</a:t>
            </a:r>
            <a:r>
              <a:rPr lang="en-GB" altLang="nl-NL">
                <a:solidFill>
                  <a:srgbClr val="000099"/>
                </a:solidFill>
                <a:cs typeface="Tahoma" panose="020B0604030504040204" pitchFamily="34" charset="0"/>
              </a:rPr>
              <a:t>)</a:t>
            </a:r>
          </a:p>
        </p:txBody>
      </p:sp>
      <p:sp>
        <p:nvSpPr>
          <p:cNvPr id="22534" name="Titel 5"/>
          <p:cNvSpPr>
            <a:spLocks noGrp="1"/>
          </p:cNvSpPr>
          <p:nvPr>
            <p:ph type="title"/>
          </p:nvPr>
        </p:nvSpPr>
        <p:spPr>
          <a:xfrm>
            <a:off x="0" y="0"/>
            <a:ext cx="3903663" cy="1322388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nl-NL" sz="2800" smtClean="0"/>
              <a:t>Economic importance Permian: 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846138" y="314325"/>
            <a:ext cx="7159625" cy="1244600"/>
          </a:xfrm>
        </p:spPr>
        <p:txBody>
          <a:bodyPr/>
          <a:lstStyle/>
          <a:p>
            <a:r>
              <a:rPr lang="nl-NL" altLang="nl-NL" smtClean="0"/>
              <a:t>Gas fields Netherlands &amp; North Sea</a:t>
            </a:r>
          </a:p>
        </p:txBody>
      </p:sp>
      <p:pic>
        <p:nvPicPr>
          <p:cNvPr id="23555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011238"/>
            <a:ext cx="402431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 rot="5400000">
            <a:off x="8423275" y="4548188"/>
            <a:ext cx="1195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000"/>
              <a:t>www.stratfor.com</a:t>
            </a:r>
          </a:p>
        </p:txBody>
      </p:sp>
      <p:pic>
        <p:nvPicPr>
          <p:cNvPr id="23557" name="Picture 6" descr="Image result for geologic cross section netherl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388"/>
            <a:ext cx="48291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530225" y="1389063"/>
            <a:ext cx="40179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2400" dirty="0"/>
              <a:t>Groningen gas field: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2400" dirty="0"/>
              <a:t>9th </a:t>
            </a:r>
            <a:r>
              <a:rPr lang="nl-NL" altLang="nl-NL" sz="2400" dirty="0" err="1"/>
              <a:t>largest</a:t>
            </a:r>
            <a:r>
              <a:rPr lang="nl-NL" altLang="nl-NL" sz="2400" dirty="0"/>
              <a:t> field in </a:t>
            </a:r>
            <a:r>
              <a:rPr lang="nl-NL" altLang="nl-NL" sz="2400" dirty="0" err="1"/>
              <a:t>the</a:t>
            </a:r>
            <a:r>
              <a:rPr lang="nl-NL" altLang="nl-NL" sz="2400" dirty="0"/>
              <a:t> </a:t>
            </a:r>
            <a:r>
              <a:rPr lang="nl-NL" altLang="nl-NL" sz="2400" dirty="0" err="1"/>
              <a:t>world</a:t>
            </a:r>
            <a:endParaRPr lang="nl-NL" altLang="nl-NL" sz="24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2400" dirty="0"/>
              <a:t>2100km</a:t>
            </a:r>
            <a:r>
              <a:rPr lang="nl-NL" altLang="nl-NL" sz="2400" baseline="30000" dirty="0"/>
              <a:t>3</a:t>
            </a:r>
            <a:r>
              <a:rPr lang="nl-NL" altLang="nl-NL" sz="2400" dirty="0"/>
              <a:t> gas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2400" dirty="0"/>
              <a:t>Source: </a:t>
            </a:r>
            <a:r>
              <a:rPr lang="nl-NL" altLang="nl-NL" sz="2400" dirty="0" err="1" smtClean="0"/>
              <a:t>Carboniferous</a:t>
            </a:r>
            <a:r>
              <a:rPr lang="nl-NL" altLang="nl-NL" sz="2400" dirty="0" smtClean="0"/>
              <a:t> </a:t>
            </a:r>
            <a:r>
              <a:rPr lang="nl-NL" altLang="nl-NL" sz="2400" dirty="0" err="1" smtClean="0"/>
              <a:t>coal</a:t>
            </a:r>
            <a:endParaRPr lang="nl-NL" altLang="nl-NL" sz="24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2400" dirty="0"/>
              <a:t>Reservoir: </a:t>
            </a:r>
            <a:r>
              <a:rPr lang="nl-NL" altLang="nl-NL" sz="2400" dirty="0" err="1"/>
              <a:t>Rotliegend</a:t>
            </a:r>
            <a:endParaRPr lang="nl-NL" altLang="nl-NL" sz="24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2400" dirty="0"/>
              <a:t>Seal: </a:t>
            </a:r>
            <a:r>
              <a:rPr lang="nl-NL" altLang="nl-NL" sz="2400" dirty="0" err="1"/>
              <a:t>Zechstein</a:t>
            </a:r>
            <a:endParaRPr lang="nl-NL" altLang="nl-NL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Early Triassic</a:t>
            </a:r>
            <a:endParaRPr lang="nl-NL" altLang="nl-NL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14350" y="1181100"/>
            <a:ext cx="2466975" cy="41052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nl-NL" dirty="0" smtClean="0">
                <a:ea typeface="ＭＳ Ｐゴシック" pitchFamily="34" charset="-128"/>
              </a:rPr>
              <a:t>Continental conditions</a:t>
            </a:r>
          </a:p>
          <a:p>
            <a:pPr eaLnBrk="1" hangingPunct="1">
              <a:defRPr/>
            </a:pPr>
            <a:r>
              <a:rPr lang="en-GB" altLang="nl-NL" dirty="0" err="1" smtClean="0">
                <a:ea typeface="ＭＳ Ｐゴシック" pitchFamily="34" charset="-128"/>
              </a:rPr>
              <a:t>Zechstein</a:t>
            </a:r>
            <a:r>
              <a:rPr lang="en-GB" altLang="nl-NL" dirty="0" smtClean="0">
                <a:ea typeface="ＭＳ Ｐゴシック" pitchFamily="34" charset="-128"/>
              </a:rPr>
              <a:t> sea dries up</a:t>
            </a:r>
          </a:p>
          <a:p>
            <a:pPr marL="0" indent="0" eaLnBrk="1" hangingPunct="1">
              <a:buFontTx/>
              <a:buNone/>
              <a:defRPr/>
            </a:pPr>
            <a:endParaRPr lang="en-GB" altLang="nl-NL" dirty="0" smtClean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GB" altLang="nl-NL" dirty="0" err="1" smtClean="0">
                <a:ea typeface="ＭＳ Ｐゴシック" pitchFamily="34" charset="-128"/>
              </a:rPr>
              <a:t>Graben</a:t>
            </a:r>
            <a:r>
              <a:rPr lang="en-GB" altLang="nl-NL" dirty="0" smtClean="0">
                <a:ea typeface="ＭＳ Ｐゴシック" pitchFamily="34" charset="-128"/>
              </a:rPr>
              <a:t> forms in North Sea area</a:t>
            </a:r>
          </a:p>
          <a:p>
            <a:pPr eaLnBrk="1" hangingPunct="1">
              <a:defRPr/>
            </a:pPr>
            <a:endParaRPr lang="en-GB" altLang="nl-NL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GB" altLang="nl-NL" dirty="0" smtClean="0">
                <a:ea typeface="ＭＳ Ｐゴシック" pitchFamily="34" charset="-128"/>
              </a:rPr>
              <a:t>Tethys Ocean at location of Mediterranean</a:t>
            </a:r>
            <a:endParaRPr lang="nl-NL" altLang="nl-NL" dirty="0" smtClean="0">
              <a:ea typeface="ＭＳ Ｐゴシック" pitchFamily="34" charset="-128"/>
            </a:endParaRP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050925"/>
            <a:ext cx="59340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050925"/>
            <a:ext cx="59340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riasrift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" b="17067"/>
          <a:stretch>
            <a:fillRect/>
          </a:stretch>
        </p:blipFill>
        <p:spPr bwMode="auto">
          <a:xfrm>
            <a:off x="2590800" y="0"/>
            <a:ext cx="6535738" cy="6858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Vrije vorm 3"/>
          <p:cNvSpPr>
            <a:spLocks noChangeArrowheads="1"/>
          </p:cNvSpPr>
          <p:nvPr/>
        </p:nvSpPr>
        <p:spPr bwMode="auto">
          <a:xfrm>
            <a:off x="5276850" y="330200"/>
            <a:ext cx="1358900" cy="4591050"/>
          </a:xfrm>
          <a:custGeom>
            <a:avLst/>
            <a:gdLst>
              <a:gd name="T0" fmla="*/ 484787 w 1359481"/>
              <a:gd name="T1" fmla="*/ 1968502 h 4591050"/>
              <a:gd name="T2" fmla="*/ 440715 w 1359481"/>
              <a:gd name="T3" fmla="*/ 1549402 h 4591050"/>
              <a:gd name="T4" fmla="*/ 459602 w 1359481"/>
              <a:gd name="T5" fmla="*/ 1047750 h 4591050"/>
              <a:gd name="T6" fmla="*/ 705145 w 1359481"/>
              <a:gd name="T7" fmla="*/ 584200 h 4591050"/>
              <a:gd name="T8" fmla="*/ 805881 w 1359481"/>
              <a:gd name="T9" fmla="*/ 6350 h 4591050"/>
              <a:gd name="T10" fmla="*/ 648483 w 1359481"/>
              <a:gd name="T11" fmla="*/ 114300 h 4591050"/>
              <a:gd name="T12" fmla="*/ 623299 w 1359481"/>
              <a:gd name="T13" fmla="*/ 171450 h 4591050"/>
              <a:gd name="T14" fmla="*/ 528859 w 1359481"/>
              <a:gd name="T15" fmla="*/ 406400 h 4591050"/>
              <a:gd name="T16" fmla="*/ 339982 w 1359481"/>
              <a:gd name="T17" fmla="*/ 647700 h 4591050"/>
              <a:gd name="T18" fmla="*/ 390349 w 1359481"/>
              <a:gd name="T19" fmla="*/ 831850 h 4591050"/>
              <a:gd name="T20" fmla="*/ 339982 w 1359481"/>
              <a:gd name="T21" fmla="*/ 977900 h 4591050"/>
              <a:gd name="T22" fmla="*/ 289613 w 1359481"/>
              <a:gd name="T23" fmla="*/ 1073152 h 4591050"/>
              <a:gd name="T24" fmla="*/ 270726 w 1359481"/>
              <a:gd name="T25" fmla="*/ 1244602 h 4591050"/>
              <a:gd name="T26" fmla="*/ 169990 w 1359481"/>
              <a:gd name="T27" fmla="*/ 1346202 h 4591050"/>
              <a:gd name="T28" fmla="*/ 226655 w 1359481"/>
              <a:gd name="T29" fmla="*/ 1435102 h 4591050"/>
              <a:gd name="T30" fmla="*/ 176285 w 1359481"/>
              <a:gd name="T31" fmla="*/ 1708152 h 4591050"/>
              <a:gd name="T32" fmla="*/ 125920 w 1359481"/>
              <a:gd name="T33" fmla="*/ 2089152 h 4591050"/>
              <a:gd name="T34" fmla="*/ 50360 w 1359481"/>
              <a:gd name="T35" fmla="*/ 2171701 h 4591050"/>
              <a:gd name="T36" fmla="*/ 94438 w 1359481"/>
              <a:gd name="T37" fmla="*/ 2717801 h 4591050"/>
              <a:gd name="T38" fmla="*/ 327389 w 1359481"/>
              <a:gd name="T39" fmla="*/ 2940051 h 4591050"/>
              <a:gd name="T40" fmla="*/ 648483 w 1359481"/>
              <a:gd name="T41" fmla="*/ 3079751 h 4591050"/>
              <a:gd name="T42" fmla="*/ 812177 w 1359481"/>
              <a:gd name="T43" fmla="*/ 3175001 h 4591050"/>
              <a:gd name="T44" fmla="*/ 875137 w 1359481"/>
              <a:gd name="T45" fmla="*/ 3549651 h 4591050"/>
              <a:gd name="T46" fmla="*/ 950687 w 1359481"/>
              <a:gd name="T47" fmla="*/ 3879851 h 4591050"/>
              <a:gd name="T48" fmla="*/ 982168 w 1359481"/>
              <a:gd name="T49" fmla="*/ 3924301 h 4591050"/>
              <a:gd name="T50" fmla="*/ 1038831 w 1359481"/>
              <a:gd name="T51" fmla="*/ 4222750 h 4591050"/>
              <a:gd name="T52" fmla="*/ 1278077 w 1359481"/>
              <a:gd name="T53" fmla="*/ 4591050 h 4591050"/>
              <a:gd name="T54" fmla="*/ 1284373 w 1359481"/>
              <a:gd name="T55" fmla="*/ 4438650 h 4591050"/>
              <a:gd name="T56" fmla="*/ 1265485 w 1359481"/>
              <a:gd name="T57" fmla="*/ 4394202 h 4591050"/>
              <a:gd name="T58" fmla="*/ 1208822 w 1359481"/>
              <a:gd name="T59" fmla="*/ 4140201 h 4591050"/>
              <a:gd name="T60" fmla="*/ 1296964 w 1359481"/>
              <a:gd name="T61" fmla="*/ 3702051 h 4591050"/>
              <a:gd name="T62" fmla="*/ 1347330 w 1359481"/>
              <a:gd name="T63" fmla="*/ 3517901 h 4591050"/>
              <a:gd name="T64" fmla="*/ 1126974 w 1359481"/>
              <a:gd name="T65" fmla="*/ 3181351 h 4591050"/>
              <a:gd name="T66" fmla="*/ 1064015 w 1359481"/>
              <a:gd name="T67" fmla="*/ 3035301 h 4591050"/>
              <a:gd name="T68" fmla="*/ 988462 w 1359481"/>
              <a:gd name="T69" fmla="*/ 2933701 h 4591050"/>
              <a:gd name="T70" fmla="*/ 742921 w 1359481"/>
              <a:gd name="T71" fmla="*/ 2838451 h 4591050"/>
              <a:gd name="T72" fmla="*/ 560339 w 1359481"/>
              <a:gd name="T73" fmla="*/ 2622551 h 45910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359481"/>
              <a:gd name="T112" fmla="*/ 0 h 4591050"/>
              <a:gd name="T113" fmla="*/ 1359481 w 1359481"/>
              <a:gd name="T114" fmla="*/ 4591050 h 45910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359481" h="4591050">
                <a:moveTo>
                  <a:pt x="234950" y="2317750"/>
                </a:moveTo>
                <a:lnTo>
                  <a:pt x="488950" y="1968500"/>
                </a:lnTo>
                <a:lnTo>
                  <a:pt x="374650" y="1746250"/>
                </a:lnTo>
                <a:lnTo>
                  <a:pt x="444500" y="1549400"/>
                </a:lnTo>
                <a:lnTo>
                  <a:pt x="488950" y="1282700"/>
                </a:lnTo>
                <a:lnTo>
                  <a:pt x="463550" y="1047750"/>
                </a:lnTo>
                <a:lnTo>
                  <a:pt x="552450" y="1003300"/>
                </a:lnTo>
                <a:cubicBezTo>
                  <a:pt x="714366" y="601748"/>
                  <a:pt x="711200" y="751100"/>
                  <a:pt x="711200" y="584200"/>
                </a:cubicBezTo>
                <a:lnTo>
                  <a:pt x="800100" y="228600"/>
                </a:lnTo>
                <a:lnTo>
                  <a:pt x="812800" y="6350"/>
                </a:lnTo>
                <a:lnTo>
                  <a:pt x="685800" y="0"/>
                </a:lnTo>
                <a:lnTo>
                  <a:pt x="654050" y="114300"/>
                </a:lnTo>
                <a:lnTo>
                  <a:pt x="628650" y="146050"/>
                </a:lnTo>
                <a:lnTo>
                  <a:pt x="628650" y="171450"/>
                </a:lnTo>
                <a:cubicBezTo>
                  <a:pt x="574064" y="280623"/>
                  <a:pt x="577850" y="235186"/>
                  <a:pt x="577850" y="298450"/>
                </a:cubicBezTo>
                <a:cubicBezTo>
                  <a:pt x="532552" y="401989"/>
                  <a:pt x="533400" y="363084"/>
                  <a:pt x="533400" y="406400"/>
                </a:cubicBezTo>
                <a:lnTo>
                  <a:pt x="444500" y="501650"/>
                </a:lnTo>
                <a:lnTo>
                  <a:pt x="342900" y="647700"/>
                </a:lnTo>
                <a:lnTo>
                  <a:pt x="317500" y="704850"/>
                </a:lnTo>
                <a:lnTo>
                  <a:pt x="393700" y="831850"/>
                </a:lnTo>
                <a:cubicBezTo>
                  <a:pt x="378883" y="872067"/>
                  <a:pt x="363330" y="912020"/>
                  <a:pt x="349250" y="952500"/>
                </a:cubicBezTo>
                <a:cubicBezTo>
                  <a:pt x="346383" y="960743"/>
                  <a:pt x="345298" y="969509"/>
                  <a:pt x="342900" y="977900"/>
                </a:cubicBezTo>
                <a:cubicBezTo>
                  <a:pt x="341061" y="984336"/>
                  <a:pt x="336550" y="996950"/>
                  <a:pt x="336550" y="996950"/>
                </a:cubicBezTo>
                <a:lnTo>
                  <a:pt x="292100" y="1073150"/>
                </a:lnTo>
                <a:lnTo>
                  <a:pt x="266700" y="1149350"/>
                </a:lnTo>
                <a:lnTo>
                  <a:pt x="273050" y="1244600"/>
                </a:lnTo>
                <a:lnTo>
                  <a:pt x="241300" y="1244600"/>
                </a:lnTo>
                <a:lnTo>
                  <a:pt x="171450" y="1346200"/>
                </a:lnTo>
                <a:lnTo>
                  <a:pt x="152400" y="1485900"/>
                </a:lnTo>
                <a:lnTo>
                  <a:pt x="228600" y="1435100"/>
                </a:lnTo>
                <a:lnTo>
                  <a:pt x="266700" y="1466850"/>
                </a:lnTo>
                <a:lnTo>
                  <a:pt x="177800" y="1708150"/>
                </a:lnTo>
                <a:lnTo>
                  <a:pt x="139700" y="1822450"/>
                </a:lnTo>
                <a:lnTo>
                  <a:pt x="127000" y="2089150"/>
                </a:lnTo>
                <a:lnTo>
                  <a:pt x="107950" y="2133600"/>
                </a:lnTo>
                <a:lnTo>
                  <a:pt x="50800" y="2171700"/>
                </a:lnTo>
                <a:lnTo>
                  <a:pt x="0" y="2476500"/>
                </a:lnTo>
                <a:lnTo>
                  <a:pt x="95250" y="2717800"/>
                </a:lnTo>
                <a:lnTo>
                  <a:pt x="171450" y="2876550"/>
                </a:lnTo>
                <a:lnTo>
                  <a:pt x="330200" y="2940050"/>
                </a:lnTo>
                <a:lnTo>
                  <a:pt x="469900" y="3073400"/>
                </a:lnTo>
                <a:lnTo>
                  <a:pt x="654050" y="3079750"/>
                </a:lnTo>
                <a:lnTo>
                  <a:pt x="692150" y="3155950"/>
                </a:lnTo>
                <a:lnTo>
                  <a:pt x="819150" y="3175000"/>
                </a:lnTo>
                <a:lnTo>
                  <a:pt x="882650" y="3333750"/>
                </a:lnTo>
                <a:lnTo>
                  <a:pt x="882650" y="3549650"/>
                </a:lnTo>
                <a:cubicBezTo>
                  <a:pt x="895350" y="3640667"/>
                  <a:pt x="906925" y="3731847"/>
                  <a:pt x="920750" y="3822700"/>
                </a:cubicBezTo>
                <a:cubicBezTo>
                  <a:pt x="924535" y="3847572"/>
                  <a:pt x="942062" y="3860963"/>
                  <a:pt x="958850" y="3879850"/>
                </a:cubicBezTo>
                <a:cubicBezTo>
                  <a:pt x="964816" y="3886562"/>
                  <a:pt x="972680" y="3891592"/>
                  <a:pt x="977900" y="3898900"/>
                </a:cubicBezTo>
                <a:cubicBezTo>
                  <a:pt x="983402" y="3906603"/>
                  <a:pt x="990600" y="3924300"/>
                  <a:pt x="990600" y="3924300"/>
                </a:cubicBezTo>
                <a:lnTo>
                  <a:pt x="1022350" y="4057650"/>
                </a:lnTo>
                <a:lnTo>
                  <a:pt x="1047750" y="4222750"/>
                </a:lnTo>
                <a:lnTo>
                  <a:pt x="1123950" y="4406900"/>
                </a:lnTo>
                <a:lnTo>
                  <a:pt x="1289050" y="4591050"/>
                </a:lnTo>
                <a:cubicBezTo>
                  <a:pt x="1349722" y="4550602"/>
                  <a:pt x="1346200" y="4575845"/>
                  <a:pt x="1346200" y="4540250"/>
                </a:cubicBezTo>
                <a:cubicBezTo>
                  <a:pt x="1329267" y="4506383"/>
                  <a:pt x="1311609" y="4472869"/>
                  <a:pt x="1295400" y="4438650"/>
                </a:cubicBezTo>
                <a:cubicBezTo>
                  <a:pt x="1292535" y="4432601"/>
                  <a:pt x="1291687" y="4425752"/>
                  <a:pt x="1289050" y="4419600"/>
                </a:cubicBezTo>
                <a:cubicBezTo>
                  <a:pt x="1285321" y="4410899"/>
                  <a:pt x="1280079" y="4402901"/>
                  <a:pt x="1276350" y="4394200"/>
                </a:cubicBezTo>
                <a:cubicBezTo>
                  <a:pt x="1252810" y="4339273"/>
                  <a:pt x="1284090" y="4403331"/>
                  <a:pt x="1263650" y="4362450"/>
                </a:cubicBezTo>
                <a:lnTo>
                  <a:pt x="1219200" y="4140200"/>
                </a:lnTo>
                <a:cubicBezTo>
                  <a:pt x="1212699" y="3867152"/>
                  <a:pt x="1212850" y="3962425"/>
                  <a:pt x="1212850" y="3854450"/>
                </a:cubicBezTo>
                <a:cubicBezTo>
                  <a:pt x="1257839" y="3790179"/>
                  <a:pt x="1297478" y="3765780"/>
                  <a:pt x="1308100" y="3702050"/>
                </a:cubicBezTo>
                <a:cubicBezTo>
                  <a:pt x="1308796" y="3697874"/>
                  <a:pt x="1308100" y="3693583"/>
                  <a:pt x="1308100" y="3689350"/>
                </a:cubicBezTo>
                <a:cubicBezTo>
                  <a:pt x="1359481" y="3509515"/>
                  <a:pt x="1358900" y="3449912"/>
                  <a:pt x="1358900" y="3517900"/>
                </a:cubicBezTo>
                <a:lnTo>
                  <a:pt x="1301750" y="3384550"/>
                </a:lnTo>
                <a:lnTo>
                  <a:pt x="1136650" y="3181350"/>
                </a:lnTo>
                <a:cubicBezTo>
                  <a:pt x="1131882" y="3175391"/>
                  <a:pt x="1123950" y="3162300"/>
                  <a:pt x="1123950" y="3162300"/>
                </a:cubicBezTo>
                <a:cubicBezTo>
                  <a:pt x="1107017" y="3119967"/>
                  <a:pt x="1090686" y="3077387"/>
                  <a:pt x="1073150" y="3035300"/>
                </a:cubicBezTo>
                <a:cubicBezTo>
                  <a:pt x="1069509" y="3026562"/>
                  <a:pt x="1060450" y="3009900"/>
                  <a:pt x="1060450" y="3009900"/>
                </a:cubicBezTo>
                <a:lnTo>
                  <a:pt x="996950" y="2933700"/>
                </a:lnTo>
                <a:lnTo>
                  <a:pt x="844550" y="2851150"/>
                </a:lnTo>
                <a:cubicBezTo>
                  <a:pt x="747188" y="2844659"/>
                  <a:pt x="749300" y="2876620"/>
                  <a:pt x="749300" y="2838450"/>
                </a:cubicBezTo>
                <a:lnTo>
                  <a:pt x="603250" y="2679700"/>
                </a:lnTo>
                <a:lnTo>
                  <a:pt x="565150" y="2622550"/>
                </a:lnTo>
                <a:cubicBezTo>
                  <a:pt x="486833" y="2580217"/>
                  <a:pt x="421640" y="2586990"/>
                  <a:pt x="421640" y="2586990"/>
                </a:cubicBezTo>
              </a:path>
            </a:pathLst>
          </a:cu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endParaRPr lang="nl-NL"/>
          </a:p>
        </p:txBody>
      </p:sp>
      <p:sp>
        <p:nvSpPr>
          <p:cNvPr id="25604" name="Titel 1"/>
          <p:cNvSpPr>
            <a:spLocks noGrp="1"/>
          </p:cNvSpPr>
          <p:nvPr>
            <p:ph type="title"/>
          </p:nvPr>
        </p:nvSpPr>
        <p:spPr>
          <a:xfrm>
            <a:off x="-323850" y="174625"/>
            <a:ext cx="2914650" cy="1584325"/>
          </a:xfrm>
        </p:spPr>
        <p:txBody>
          <a:bodyPr/>
          <a:lstStyle/>
          <a:p>
            <a:pPr algn="ctr" eaLnBrk="1" hangingPunct="1"/>
            <a:r>
              <a:rPr lang="en-US" altLang="nl-NL" smtClean="0"/>
              <a:t>     Graben formation in Triassic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Paleogeography Buntsandstein</a:t>
            </a:r>
            <a:endParaRPr lang="nl-NL" altLang="nl-NL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950913"/>
            <a:ext cx="7896225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811213" y="74613"/>
            <a:ext cx="7159625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Buntsandstein analog: Playa deposits</a:t>
            </a:r>
          </a:p>
        </p:txBody>
      </p:sp>
      <p:sp>
        <p:nvSpPr>
          <p:cNvPr id="27651" name="Tekstvak 3"/>
          <p:cNvSpPr txBox="1">
            <a:spLocks noChangeArrowheads="1"/>
          </p:cNvSpPr>
          <p:nvPr/>
        </p:nvSpPr>
        <p:spPr bwMode="auto">
          <a:xfrm>
            <a:off x="676275" y="5835650"/>
            <a:ext cx="7810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400">
                <a:solidFill>
                  <a:srgbClr val="002060"/>
                </a:solidFill>
                <a:latin typeface="Times New Roman" panose="02020603050405020304" pitchFamily="18" charset="0"/>
              </a:rPr>
              <a:t>Alvord Desert &amp; Steens Mountain, SE Oregon. Steens Mtn goes up to 3000 due to recent tectonic activity</a:t>
            </a: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 rot="5400000">
            <a:off x="7438232" y="5160169"/>
            <a:ext cx="12255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900"/>
              <a:t>outdoorproject.com</a:t>
            </a:r>
          </a:p>
        </p:txBody>
      </p:sp>
      <p:pic>
        <p:nvPicPr>
          <p:cNvPr id="27653" name="Picture 8" descr="http://www.outdoorproject.com/sites/default/files/styles/odp_header_adaptive/public/features/dsc_0435.jpg?itok=W4IyEOV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41400"/>
            <a:ext cx="7161213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822325" y="85725"/>
            <a:ext cx="7159625" cy="1244600"/>
          </a:xfrm>
        </p:spPr>
        <p:txBody>
          <a:bodyPr/>
          <a:lstStyle/>
          <a:p>
            <a:pPr eaLnBrk="1" hangingPunct="1"/>
            <a:r>
              <a:rPr lang="en-GB" altLang="nl-NL" smtClean="0"/>
              <a:t>Muschelkalk Paleogeography</a:t>
            </a:r>
            <a:endParaRPr lang="nl-NL" altLang="nl-NL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58813" y="647700"/>
            <a:ext cx="7138987" cy="3506788"/>
          </a:xfrm>
        </p:spPr>
        <p:txBody>
          <a:bodyPr/>
          <a:lstStyle/>
          <a:p>
            <a:pPr eaLnBrk="1" hangingPunct="1"/>
            <a:r>
              <a:rPr lang="en-GB" altLang="nl-NL" smtClean="0"/>
              <a:t>Trangression from the east, shallow sea</a:t>
            </a:r>
            <a:endParaRPr lang="nl-NL" altLang="nl-NL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030288"/>
            <a:ext cx="8296275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940675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Muschelkalk quarry, Winterswijk, NL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688"/>
            <a:ext cx="9144000" cy="56705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593725" y="0"/>
            <a:ext cx="7961313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Rhythmic alternations in Muschelkalk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582613"/>
            <a:ext cx="7756525" cy="564038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Keuper (225Ma)</a:t>
            </a:r>
            <a:endParaRPr lang="nl-NL" altLang="nl-NL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04775" y="2171700"/>
            <a:ext cx="2895600" cy="3506788"/>
          </a:xfrm>
        </p:spPr>
        <p:txBody>
          <a:bodyPr/>
          <a:lstStyle/>
          <a:p>
            <a:pPr eaLnBrk="1" hangingPunct="1"/>
            <a:r>
              <a:rPr lang="en-GB" altLang="nl-NL" smtClean="0"/>
              <a:t>Continental conditions as passage to Tethys closes</a:t>
            </a:r>
          </a:p>
          <a:p>
            <a:pPr eaLnBrk="1" hangingPunct="1"/>
            <a:r>
              <a:rPr lang="en-GB" altLang="nl-NL" smtClean="0"/>
              <a:t>NW Europe inland lake that often dried up</a:t>
            </a:r>
          </a:p>
          <a:p>
            <a:pPr eaLnBrk="1" hangingPunct="1"/>
            <a:r>
              <a:rPr lang="en-GB" altLang="nl-NL" smtClean="0"/>
              <a:t>Sandstones along margins, shales, limestones &amp; evaporites in centre of basin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265238"/>
            <a:ext cx="57150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endParaRPr lang="nl-NL" altLang="nl-NL" smtClean="0"/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5124" name="Picture 3" descr="https://lh4.googleusercontent.com/EP4YULcKoFT-RilFDi7A3bu5Zq8opn0-40SUODg8wozgdfby18MRceK4HK_UD1Ixc9ySQzLtUX1_T92wxPgTgH5SmDpt1xYtvUXhS_hwMev5mYgPy7f5-RYQ3Zd3--L_NEic78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0"/>
            <a:ext cx="6230938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Keuper paleogeography</a:t>
            </a:r>
            <a:endParaRPr lang="nl-NL" altLang="nl-NL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515938" y="1828800"/>
            <a:ext cx="2389187" cy="3506788"/>
          </a:xfrm>
        </p:spPr>
        <p:txBody>
          <a:bodyPr/>
          <a:lstStyle/>
          <a:p>
            <a:pPr eaLnBrk="1" hangingPunct="1"/>
            <a:r>
              <a:rPr lang="en-GB" altLang="nl-NL" smtClean="0"/>
              <a:t>Regression</a:t>
            </a:r>
          </a:p>
          <a:p>
            <a:pPr eaLnBrk="1" hangingPunct="1"/>
            <a:r>
              <a:rPr lang="en-GB" altLang="nl-NL" smtClean="0"/>
              <a:t>Tectonic uplift gave extra sediment, and partly closed off the basin</a:t>
            </a:r>
          </a:p>
          <a:p>
            <a:pPr eaLnBrk="1" hangingPunct="1"/>
            <a:r>
              <a:rPr lang="en-GB" altLang="nl-NL" smtClean="0"/>
              <a:t>Deposition of shales, shaly limestones and dolomite and evaporites</a:t>
            </a:r>
          </a:p>
          <a:p>
            <a:pPr eaLnBrk="1" hangingPunct="1"/>
            <a:r>
              <a:rPr lang="en-GB" altLang="nl-NL" smtClean="0"/>
              <a:t>Start of Paris Basin</a:t>
            </a:r>
            <a:endParaRPr lang="nl-NL" altLang="nl-NL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530350"/>
            <a:ext cx="6191250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3" name="Straight Arrow Connector 4"/>
          <p:cNvCxnSpPr>
            <a:cxnSpLocks noChangeShapeType="1"/>
          </p:cNvCxnSpPr>
          <p:nvPr/>
        </p:nvCxnSpPr>
        <p:spPr bwMode="auto">
          <a:xfrm>
            <a:off x="3008313" y="5486400"/>
            <a:ext cx="25638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Keuper outcrops</a:t>
            </a:r>
            <a:br>
              <a:rPr lang="en-GB" altLang="nl-NL" smtClean="0"/>
            </a:br>
            <a:r>
              <a:rPr lang="en-GB" altLang="nl-NL" smtClean="0"/>
              <a:t>Germany</a:t>
            </a:r>
            <a:endParaRPr lang="nl-NL" altLang="nl-NL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Very soft rocks </a:t>
            </a:r>
          </a:p>
          <a:p>
            <a:pPr eaLnBrk="1" hangingPunct="1"/>
            <a:r>
              <a:rPr lang="en-GB" altLang="nl-NL" smtClean="0"/>
              <a:t>often used for agriculture</a:t>
            </a:r>
            <a:endParaRPr lang="nl-NL" altLang="nl-NL" smtClean="0"/>
          </a:p>
        </p:txBody>
      </p:sp>
      <p:pic>
        <p:nvPicPr>
          <p:cNvPr id="33796" name="Picture 2" descr="http://www.muschelkalkmuseum.de/bilder/keuper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5538"/>
            <a:ext cx="4867275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7"/>
          <p:cNvSpPr>
            <a:spLocks noChangeArrowheads="1"/>
          </p:cNvSpPr>
          <p:nvPr/>
        </p:nvSpPr>
        <p:spPr bwMode="auto">
          <a:xfrm rot="5400000">
            <a:off x="3598069" y="5385594"/>
            <a:ext cx="27289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www.muschelkalkmuseum.de</a:t>
            </a:r>
          </a:p>
        </p:txBody>
      </p:sp>
      <p:pic>
        <p:nvPicPr>
          <p:cNvPr id="33798" name="Picture 4" descr="File:WAK UETTERODA KEUP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252413"/>
            <a:ext cx="4551362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3"/>
          <p:cNvSpPr txBox="1">
            <a:spLocks noChangeArrowheads="1"/>
          </p:cNvSpPr>
          <p:nvPr/>
        </p:nvSpPr>
        <p:spPr bwMode="auto">
          <a:xfrm>
            <a:off x="8537575" y="3675063"/>
            <a:ext cx="606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800"/>
              <a:t>wikipedia</a:t>
            </a:r>
            <a:endParaRPr lang="nl-NL" altLang="nl-NL" sz="800"/>
          </a:p>
        </p:txBody>
      </p:sp>
      <p:sp>
        <p:nvSpPr>
          <p:cNvPr id="26632" name="TextBox 5"/>
          <p:cNvSpPr txBox="1">
            <a:spLocks noChangeArrowheads="1"/>
          </p:cNvSpPr>
          <p:nvPr/>
        </p:nvSpPr>
        <p:spPr bwMode="auto">
          <a:xfrm>
            <a:off x="5286375" y="4267200"/>
            <a:ext cx="3579813" cy="1323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nl-NL" dirty="0" smtClean="0">
                <a:cs typeface="Arial" charset="0"/>
              </a:rPr>
              <a:t>Triassic ends with </a:t>
            </a:r>
          </a:p>
          <a:p>
            <a:pPr eaLnBrk="1" hangingPunct="1">
              <a:lnSpc>
                <a:spcPct val="100000"/>
              </a:lnSpc>
              <a:buClrTx/>
              <a:buFontTx/>
              <a:buChar char="-"/>
              <a:defRPr/>
            </a:pPr>
            <a:r>
              <a:rPr lang="en-GB" altLang="nl-NL" dirty="0" smtClean="0">
                <a:cs typeface="Arial" charset="0"/>
              </a:rPr>
              <a:t>extinction (50% of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nl-NL" dirty="0" smtClean="0">
                <a:cs typeface="Arial" charset="0"/>
              </a:rPr>
              <a:t>      vertebrates disappear)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nl-NL" dirty="0" smtClean="0">
                <a:cs typeface="Arial" charset="0"/>
              </a:rPr>
              <a:t>-     transgression</a:t>
            </a:r>
            <a:endParaRPr lang="nl-NL" altLang="nl-NL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476250" y="74613"/>
            <a:ext cx="8648700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Structure Central Graben North Sea</a:t>
            </a:r>
          </a:p>
        </p:txBody>
      </p:sp>
      <p:sp>
        <p:nvSpPr>
          <p:cNvPr id="34819" name="Tekstvak 3"/>
          <p:cNvSpPr txBox="1">
            <a:spLocks noChangeArrowheads="1"/>
          </p:cNvSpPr>
          <p:nvPr/>
        </p:nvSpPr>
        <p:spPr bwMode="auto">
          <a:xfrm>
            <a:off x="233363" y="4070350"/>
            <a:ext cx="86772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</a:pPr>
            <a:r>
              <a:rPr lang="en-US" altLang="nl-NL">
                <a:cs typeface="Tahoma" panose="020B0604030504040204" pitchFamily="34" charset="0"/>
              </a:rPr>
              <a:t>Permian: Extensional faulting  Rotliegendes level</a:t>
            </a:r>
          </a:p>
          <a:p>
            <a:pPr algn="ctr" eaLnBrk="1" hangingPunct="1">
              <a:lnSpc>
                <a:spcPct val="100000"/>
              </a:lnSpc>
              <a:buClrTx/>
            </a:pPr>
            <a:r>
              <a:rPr lang="en-US" altLang="nl-NL" b="1">
                <a:cs typeface="Tahoma" panose="020B0604030504040204" pitchFamily="34" charset="0"/>
              </a:rPr>
              <a:t>Triassic: Quiet period, start formation Central Graben</a:t>
            </a:r>
          </a:p>
          <a:p>
            <a:pPr algn="ctr" eaLnBrk="1" hangingPunct="1">
              <a:lnSpc>
                <a:spcPct val="100000"/>
              </a:lnSpc>
              <a:buClrTx/>
            </a:pPr>
            <a:r>
              <a:rPr lang="en-US" altLang="nl-NL">
                <a:cs typeface="Tahoma" panose="020B0604030504040204" pitchFamily="34" charset="0"/>
              </a:rPr>
              <a:t>Jurassic: Extensional faulting creates strong subsidence Central Graben</a:t>
            </a:r>
          </a:p>
          <a:p>
            <a:pPr algn="ctr" eaLnBrk="1" hangingPunct="1">
              <a:lnSpc>
                <a:spcPct val="100000"/>
              </a:lnSpc>
              <a:buClrTx/>
            </a:pPr>
            <a:r>
              <a:rPr lang="en-US" altLang="nl-NL">
                <a:cs typeface="Tahoma" panose="020B0604030504040204" pitchFamily="34" charset="0"/>
              </a:rPr>
              <a:t>Zechstein salt diapirs active till base Tertiary </a:t>
            </a:r>
          </a:p>
          <a:p>
            <a:pPr algn="ctr" eaLnBrk="1" hangingPunct="1">
              <a:lnSpc>
                <a:spcPct val="100000"/>
              </a:lnSpc>
              <a:buClrTx/>
            </a:pPr>
            <a:r>
              <a:rPr lang="en-US" altLang="nl-NL">
                <a:cs typeface="Tahoma" panose="020B0604030504040204" pitchFamily="34" charset="0"/>
              </a:rPr>
              <a:t>Inversion end Cretaceous</a:t>
            </a:r>
          </a:p>
          <a:p>
            <a:pPr algn="ctr" eaLnBrk="1" hangingPunct="1">
              <a:lnSpc>
                <a:spcPct val="100000"/>
              </a:lnSpc>
              <a:buClrTx/>
            </a:pPr>
            <a:r>
              <a:rPr lang="en-US" altLang="nl-NL">
                <a:cs typeface="Tahoma" panose="020B0604030504040204" pitchFamily="34" charset="0"/>
              </a:rPr>
              <a:t>Tertiairy: tectonically quiet</a:t>
            </a:r>
          </a:p>
        </p:txBody>
      </p:sp>
      <p:grpSp>
        <p:nvGrpSpPr>
          <p:cNvPr id="34820" name="Groep 9"/>
          <p:cNvGrpSpPr>
            <a:grpSpLocks/>
          </p:cNvGrpSpPr>
          <p:nvPr/>
        </p:nvGrpSpPr>
        <p:grpSpPr bwMode="auto">
          <a:xfrm>
            <a:off x="0" y="639763"/>
            <a:ext cx="9105900" cy="3419475"/>
            <a:chOff x="19050" y="1358654"/>
            <a:chExt cx="9105900" cy="3419475"/>
          </a:xfrm>
        </p:grpSpPr>
        <p:pic>
          <p:nvPicPr>
            <p:cNvPr id="348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" y="1358654"/>
              <a:ext cx="9105900" cy="3419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23" name="Tekstvak 4"/>
            <p:cNvSpPr txBox="1">
              <a:spLocks noChangeArrowheads="1"/>
            </p:cNvSpPr>
            <p:nvPr/>
          </p:nvSpPr>
          <p:spPr bwMode="auto">
            <a:xfrm>
              <a:off x="6117336" y="3575304"/>
              <a:ext cx="5816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lnSpc>
                  <a:spcPts val="2500"/>
                </a:lnSpc>
                <a:buClr>
                  <a:srgbClr val="00A6D6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nl-NL" sz="1400" b="1">
                  <a:latin typeface="Times New Roman" panose="02020603050405020304" pitchFamily="18" charset="0"/>
                </a:rPr>
                <a:t>Trias</a:t>
              </a:r>
            </a:p>
          </p:txBody>
        </p:sp>
        <p:sp>
          <p:nvSpPr>
            <p:cNvPr id="34824" name="Tekstvak 5"/>
            <p:cNvSpPr txBox="1">
              <a:spLocks noChangeArrowheads="1"/>
            </p:cNvSpPr>
            <p:nvPr/>
          </p:nvSpPr>
          <p:spPr bwMode="auto">
            <a:xfrm>
              <a:off x="5907024" y="3154680"/>
              <a:ext cx="1107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lnSpc>
                  <a:spcPts val="2500"/>
                </a:lnSpc>
                <a:buClr>
                  <a:srgbClr val="00A6D6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nl-NL" sz="1400" b="1">
                  <a:latin typeface="Times New Roman" panose="02020603050405020304" pitchFamily="18" charset="0"/>
                </a:rPr>
                <a:t>L &amp; M Jura</a:t>
              </a:r>
            </a:p>
          </p:txBody>
        </p:sp>
        <p:sp>
          <p:nvSpPr>
            <p:cNvPr id="34825" name="Tekstvak 6"/>
            <p:cNvSpPr txBox="1">
              <a:spLocks noChangeArrowheads="1"/>
            </p:cNvSpPr>
            <p:nvPr/>
          </p:nvSpPr>
          <p:spPr bwMode="auto">
            <a:xfrm>
              <a:off x="5934456" y="2487168"/>
              <a:ext cx="10679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lnSpc>
                  <a:spcPts val="2500"/>
                </a:lnSpc>
                <a:buClr>
                  <a:srgbClr val="00A6D6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nl-NL" sz="1400" b="1">
                  <a:latin typeface="Times New Roman" panose="02020603050405020304" pitchFamily="18" charset="0"/>
                </a:rPr>
                <a:t>Boven Jura</a:t>
              </a:r>
            </a:p>
          </p:txBody>
        </p:sp>
        <p:sp>
          <p:nvSpPr>
            <p:cNvPr id="34826" name="Tekstvak 7"/>
            <p:cNvSpPr txBox="1">
              <a:spLocks noChangeArrowheads="1"/>
            </p:cNvSpPr>
            <p:nvPr/>
          </p:nvSpPr>
          <p:spPr bwMode="auto">
            <a:xfrm>
              <a:off x="5074920" y="2157984"/>
              <a:ext cx="7773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lnSpc>
                  <a:spcPts val="2500"/>
                </a:lnSpc>
                <a:buClr>
                  <a:srgbClr val="00A6D6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nl-NL" sz="1400" b="1">
                  <a:latin typeface="Times New Roman" panose="02020603050405020304" pitchFamily="18" charset="0"/>
                </a:rPr>
                <a:t>Tertiair</a:t>
              </a:r>
            </a:p>
          </p:txBody>
        </p:sp>
        <p:sp>
          <p:nvSpPr>
            <p:cNvPr id="34827" name="Tekstvak 8"/>
            <p:cNvSpPr txBox="1">
              <a:spLocks noChangeArrowheads="1"/>
            </p:cNvSpPr>
            <p:nvPr/>
          </p:nvSpPr>
          <p:spPr bwMode="auto">
            <a:xfrm>
              <a:off x="6089904" y="3999929"/>
              <a:ext cx="6030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lnSpc>
                  <a:spcPts val="2500"/>
                </a:lnSpc>
                <a:buClr>
                  <a:srgbClr val="00A6D6"/>
                </a:buClr>
                <a:buChar char="•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l" eaLnBrk="0" hangingPunct="0">
                <a:lnSpc>
                  <a:spcPts val="2500"/>
                </a:lnSpc>
                <a:buClr>
                  <a:srgbClr val="00A6D6"/>
                </a:buClr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l" eaLnBrk="0" hangingPunct="0">
                <a:lnSpc>
                  <a:spcPts val="2500"/>
                </a:lnSpc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Font typeface="Times" pitchFamily="18" charset="0"/>
                <a:buChar char="•"/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nl-NL" sz="1400" b="1">
                  <a:latin typeface="Times New Roman" panose="02020603050405020304" pitchFamily="18" charset="0"/>
                </a:rPr>
                <a:t>Perm</a:t>
              </a:r>
            </a:p>
          </p:txBody>
        </p:sp>
      </p:grpSp>
      <p:sp>
        <p:nvSpPr>
          <p:cNvPr id="34821" name="TextBox 10"/>
          <p:cNvSpPr txBox="1">
            <a:spLocks noChangeArrowheads="1"/>
          </p:cNvSpPr>
          <p:nvPr/>
        </p:nvSpPr>
        <p:spPr bwMode="auto">
          <a:xfrm rot="-5400000">
            <a:off x="8531225" y="3468688"/>
            <a:ext cx="965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800"/>
              <a:t>Wong et al, 2007</a:t>
            </a:r>
            <a:endParaRPr lang="nl-NL" altLang="nl-NL" sz="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Early Jurassic (Lias)</a:t>
            </a:r>
            <a:endParaRPr lang="nl-NL" altLang="nl-NL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00025" y="2152650"/>
            <a:ext cx="2133600" cy="3506788"/>
          </a:xfrm>
        </p:spPr>
        <p:txBody>
          <a:bodyPr/>
          <a:lstStyle/>
          <a:p>
            <a:pPr eaLnBrk="1" hangingPunct="1"/>
            <a:r>
              <a:rPr lang="en-GB" altLang="nl-NL" smtClean="0"/>
              <a:t>Open marine basin</a:t>
            </a:r>
          </a:p>
          <a:p>
            <a:pPr eaLnBrk="1" hangingPunct="1"/>
            <a:r>
              <a:rPr lang="en-GB" altLang="nl-NL" smtClean="0"/>
              <a:t>Deposition of shales in large parts of North Sea area</a:t>
            </a:r>
          </a:p>
          <a:p>
            <a:pPr eaLnBrk="1" hangingPunct="1"/>
            <a:r>
              <a:rPr lang="en-GB" altLang="nl-NL" smtClean="0"/>
              <a:t>Limestones in south (Paris Basin)</a:t>
            </a:r>
          </a:p>
          <a:p>
            <a:pPr eaLnBrk="1" hangingPunct="1"/>
            <a:r>
              <a:rPr lang="en-GB" altLang="nl-NL" smtClean="0"/>
              <a:t>Sandstones in Luxembourg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225550"/>
            <a:ext cx="684847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mtClean="0"/>
              <a:t>Luxembourg sandstone</a:t>
            </a:r>
            <a:endParaRPr lang="nl-NL" altLang="nl-NL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20713" y="1066800"/>
            <a:ext cx="8056562" cy="3506788"/>
          </a:xfrm>
        </p:spPr>
        <p:txBody>
          <a:bodyPr/>
          <a:lstStyle/>
          <a:p>
            <a:r>
              <a:rPr lang="en-GB" altLang="nl-NL" smtClean="0"/>
              <a:t>In the NE corner of the Paris basin, sand from the Eifel and Ardennes Paleozoic massifs were deposited in a shallow marine bay as a thick pile of sandstones: the Luxembourg sandstones</a:t>
            </a:r>
            <a:endParaRPr lang="nl-NL" altLang="nl-NL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124075"/>
            <a:ext cx="36099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P1030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54238"/>
            <a:ext cx="353377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http://lh5.ggpht.com/-IsPCdZBtANk/UF7gvfu9AII/AAAAAAAACPc/_f8S2bOC7ME/s720/IMG_08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11650"/>
            <a:ext cx="3819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1"/>
          <p:cNvSpPr>
            <a:spLocks noChangeArrowheads="1"/>
          </p:cNvSpPr>
          <p:nvPr/>
        </p:nvSpPr>
        <p:spPr bwMode="auto">
          <a:xfrm rot="5400000">
            <a:off x="3648869" y="5826919"/>
            <a:ext cx="13477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http://www.sandatlas.org</a:t>
            </a:r>
          </a:p>
        </p:txBody>
      </p:sp>
      <p:sp>
        <p:nvSpPr>
          <p:cNvPr id="36872" name="TextBox 2"/>
          <p:cNvSpPr txBox="1">
            <a:spLocks noChangeArrowheads="1"/>
          </p:cNvSpPr>
          <p:nvPr/>
        </p:nvSpPr>
        <p:spPr bwMode="auto">
          <a:xfrm rot="5400000">
            <a:off x="3923507" y="3617119"/>
            <a:ext cx="7985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800"/>
              <a:t>McCann 2008</a:t>
            </a:r>
            <a:endParaRPr lang="nl-NL" altLang="nl-NL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Jurassic rifting (in North Sea)</a:t>
            </a:r>
            <a:r>
              <a:rPr lang="nl-NL" altLang="nl-NL" smtClean="0"/>
              <a:t/>
            </a:r>
            <a:br>
              <a:rPr lang="nl-NL" altLang="nl-NL" smtClean="0"/>
            </a:br>
            <a:endParaRPr lang="nl-NL" altLang="nl-NL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66725" y="1828800"/>
            <a:ext cx="4410075" cy="3506788"/>
          </a:xfrm>
        </p:spPr>
        <p:txBody>
          <a:bodyPr/>
          <a:lstStyle/>
          <a:p>
            <a:pPr eaLnBrk="1" hangingPunct="1"/>
            <a:r>
              <a:rPr lang="en-GB" altLang="nl-NL" smtClean="0"/>
              <a:t>Trilete rifting system starts in Jurassic</a:t>
            </a:r>
          </a:p>
          <a:p>
            <a:pPr eaLnBrk="1" hangingPunct="1"/>
            <a:r>
              <a:rPr lang="en-GB" altLang="nl-NL" smtClean="0"/>
              <a:t>Three rifts: Central Graben, Viking Graben &amp; Moray Firth</a:t>
            </a:r>
          </a:p>
          <a:p>
            <a:pPr eaLnBrk="1" hangingPunct="1"/>
            <a:r>
              <a:rPr lang="en-GB" altLang="nl-NL" smtClean="0"/>
              <a:t>Exact direction of extension not well known</a:t>
            </a:r>
          </a:p>
          <a:p>
            <a:pPr eaLnBrk="1" hangingPunct="1"/>
            <a:r>
              <a:rPr lang="en-GB" altLang="nl-NL" smtClean="0"/>
              <a:t>May have had strike slip component</a:t>
            </a:r>
            <a:endParaRPr lang="nl-NL" altLang="nl-NL" smtClean="0"/>
          </a:p>
        </p:txBody>
      </p:sp>
      <p:pic>
        <p:nvPicPr>
          <p:cNvPr id="37892" name="Picture 2" descr="North Sea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619250"/>
            <a:ext cx="39655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4"/>
          <p:cNvSpPr>
            <a:spLocks noChangeArrowheads="1"/>
          </p:cNvSpPr>
          <p:nvPr/>
        </p:nvSpPr>
        <p:spPr bwMode="auto">
          <a:xfrm rot="5400000">
            <a:off x="6773069" y="4099719"/>
            <a:ext cx="4572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http://www.jonbryon.com/nsea.html</a:t>
            </a:r>
          </a:p>
        </p:txBody>
      </p:sp>
      <p:pic>
        <p:nvPicPr>
          <p:cNvPr id="37894" name="Picture 4" descr="http://pg.geoscienceworld.org/content/7/4/371/F17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903788"/>
            <a:ext cx="54832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Posidonia shale</a:t>
            </a:r>
            <a:endParaRPr lang="nl-NL" altLang="nl-NL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04775" y="2095500"/>
            <a:ext cx="2305050" cy="3240088"/>
          </a:xfrm>
        </p:spPr>
        <p:txBody>
          <a:bodyPr/>
          <a:lstStyle/>
          <a:p>
            <a:pPr eaLnBrk="1" hangingPunct="1"/>
            <a:r>
              <a:rPr lang="en-GB" altLang="nl-NL" smtClean="0"/>
              <a:t>Basinfloor becomes anoxic</a:t>
            </a:r>
          </a:p>
          <a:p>
            <a:pPr eaLnBrk="1" hangingPunct="1"/>
            <a:r>
              <a:rPr lang="en-GB" altLang="nl-NL" smtClean="0"/>
              <a:t>Deposition of Posidonia shale</a:t>
            </a:r>
          </a:p>
          <a:p>
            <a:pPr eaLnBrk="1" hangingPunct="1"/>
            <a:r>
              <a:rPr lang="en-GB" altLang="nl-NL" smtClean="0"/>
              <a:t>Important source rock for oil in NW Europe</a:t>
            </a:r>
            <a:endParaRPr lang="nl-NL" altLang="nl-NL" smtClean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00150"/>
            <a:ext cx="69246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2295525"/>
            <a:ext cx="26749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04775"/>
            <a:ext cx="7159625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Posidonia Shale</a:t>
            </a:r>
            <a:endParaRPr lang="nl-NL" altLang="nl-NL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825" y="642938"/>
            <a:ext cx="8105775" cy="3506787"/>
          </a:xfrm>
        </p:spPr>
        <p:txBody>
          <a:bodyPr/>
          <a:lstStyle/>
          <a:p>
            <a:pPr eaLnBrk="1" hangingPunct="1"/>
            <a:r>
              <a:rPr lang="en-US" altLang="nl-NL" smtClean="0"/>
              <a:t>Liassic source rock known as Posidonia Shale (Early Toarcian)</a:t>
            </a:r>
          </a:p>
          <a:p>
            <a:pPr eaLnBrk="1" hangingPunct="1"/>
            <a:r>
              <a:rPr lang="en-US" altLang="nl-NL" smtClean="0"/>
              <a:t>Outcrops in North Germany (Vehrte) and S-Germany (o.a. Holzmaden, below)</a:t>
            </a:r>
          </a:p>
          <a:p>
            <a:pPr eaLnBrk="1" hangingPunct="1"/>
            <a:r>
              <a:rPr lang="en-US" altLang="nl-NL" smtClean="0"/>
              <a:t>Holzmaden famous for fossils (see stairwell 2</a:t>
            </a:r>
            <a:r>
              <a:rPr lang="en-US" altLang="nl-NL" baseline="30000" smtClean="0"/>
              <a:t>nd</a:t>
            </a:r>
            <a:r>
              <a:rPr lang="en-US" altLang="nl-NL" smtClean="0"/>
              <a:t> &amp; 3</a:t>
            </a:r>
            <a:r>
              <a:rPr lang="en-US" altLang="nl-NL" baseline="30000" smtClean="0"/>
              <a:t>rd</a:t>
            </a:r>
            <a:r>
              <a:rPr lang="en-US" altLang="nl-NL" smtClean="0"/>
              <a:t> floor AES) </a:t>
            </a:r>
            <a:endParaRPr lang="nl-NL" altLang="nl-NL" smtClean="0"/>
          </a:p>
        </p:txBody>
      </p:sp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2050"/>
            <a:ext cx="2952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6075"/>
            <a:ext cx="27590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3578225"/>
            <a:ext cx="43719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Posidonia source rocks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8990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soton.ac.uk/~imw/jpg-Kimmeridge/KM-bango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 r="4047" b="10228"/>
          <a:stretch>
            <a:fillRect/>
          </a:stretch>
        </p:blipFill>
        <p:spPr bwMode="auto">
          <a:xfrm>
            <a:off x="676275" y="1173163"/>
            <a:ext cx="7921625" cy="52355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itel 1"/>
          <p:cNvSpPr>
            <a:spLocks noGrp="1"/>
          </p:cNvSpPr>
          <p:nvPr>
            <p:ph type="title"/>
          </p:nvPr>
        </p:nvSpPr>
        <p:spPr>
          <a:xfrm>
            <a:off x="527050" y="177800"/>
            <a:ext cx="8616950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Other source rock:Kimmeridge Clay burning in 2000 at Burning Cliff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590550" y="0"/>
            <a:ext cx="7772400" cy="1470025"/>
          </a:xfrm>
        </p:spPr>
        <p:txBody>
          <a:bodyPr/>
          <a:lstStyle/>
          <a:p>
            <a:pPr marL="0" indent="0"/>
            <a:r>
              <a:rPr lang="nl-NL" altLang="nl-NL" smtClean="0"/>
              <a:t>Interesting topography</a:t>
            </a: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1382713" y="3854450"/>
            <a:ext cx="6400800" cy="1752600"/>
          </a:xfrm>
        </p:spPr>
        <p:txBody>
          <a:bodyPr/>
          <a:lstStyle/>
          <a:p>
            <a:r>
              <a:rPr lang="nl-NL" altLang="nl-NL" smtClean="0"/>
              <a:t>Flat and below sea level</a:t>
            </a:r>
          </a:p>
        </p:txBody>
      </p:sp>
      <p:pic>
        <p:nvPicPr>
          <p:cNvPr id="6148" name="Picture 4" descr="https://landschapinnederland.nl/sites/default/files/styles/slide_item/public/slide_images/Grootschermer%20met%20in%20de%20voorgrond%20de%20Eilandspolder.jpg?itok=bhuG_Oq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0"/>
            <a:ext cx="91440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https://beeldbank.rws.nl/Photos/2294/344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400"/>
            <a:ext cx="9155113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38163"/>
            <a:ext cx="85725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908050" y="0"/>
            <a:ext cx="7159625" cy="1244600"/>
          </a:xfrm>
        </p:spPr>
        <p:txBody>
          <a:bodyPr/>
          <a:lstStyle/>
          <a:p>
            <a:pPr eaLnBrk="1" hangingPunct="1"/>
            <a:r>
              <a:rPr lang="en-GB" altLang="nl-NL" smtClean="0"/>
              <a:t>Up to 70% organic material...</a:t>
            </a:r>
            <a:br>
              <a:rPr lang="en-GB" altLang="nl-NL" smtClean="0"/>
            </a:br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Late Jurassic-Early Cretaceous source rocks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725"/>
            <a:ext cx="9144000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909638" y="266700"/>
            <a:ext cx="7699375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Cross section Netherlands SW - NE</a:t>
            </a:r>
          </a:p>
        </p:txBody>
      </p:sp>
      <p:pic>
        <p:nvPicPr>
          <p:cNvPr id="45059" name="Afbeelding 2" descr="cross-3.JPG"/>
          <p:cNvPicPr>
            <a:picLocks noChangeAspect="1"/>
          </p:cNvPicPr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5" r="18401" b="31194"/>
          <a:stretch>
            <a:fillRect/>
          </a:stretch>
        </p:blipFill>
        <p:spPr bwMode="auto">
          <a:xfrm>
            <a:off x="39688" y="1638300"/>
            <a:ext cx="9039225" cy="23193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kstvak 11"/>
          <p:cNvSpPr txBox="1">
            <a:spLocks noChangeArrowheads="1"/>
          </p:cNvSpPr>
          <p:nvPr/>
        </p:nvSpPr>
        <p:spPr bwMode="auto">
          <a:xfrm>
            <a:off x="5978525" y="2870200"/>
            <a:ext cx="862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400" b="1">
                <a:latin typeface="Times New Roman" panose="02020603050405020304" pitchFamily="18" charset="0"/>
              </a:rPr>
              <a:t>Carboon</a:t>
            </a:r>
          </a:p>
        </p:txBody>
      </p:sp>
      <p:sp>
        <p:nvSpPr>
          <p:cNvPr id="45061" name="Tekstvak 12"/>
          <p:cNvSpPr txBox="1">
            <a:spLocks noChangeArrowheads="1"/>
          </p:cNvSpPr>
          <p:nvPr/>
        </p:nvSpPr>
        <p:spPr bwMode="auto">
          <a:xfrm rot="1665769">
            <a:off x="6962775" y="2841625"/>
            <a:ext cx="923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400" b="1">
                <a:latin typeface="Times New Roman" panose="02020603050405020304" pitchFamily="18" charset="0"/>
              </a:rPr>
              <a:t>Zechstein</a:t>
            </a:r>
          </a:p>
        </p:txBody>
      </p:sp>
      <p:sp>
        <p:nvSpPr>
          <p:cNvPr id="45062" name="Tekstvak 14"/>
          <p:cNvSpPr txBox="1">
            <a:spLocks noChangeArrowheads="1"/>
          </p:cNvSpPr>
          <p:nvPr/>
        </p:nvSpPr>
        <p:spPr bwMode="auto">
          <a:xfrm>
            <a:off x="8362950" y="2979738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400" b="1">
                <a:latin typeface="Times New Roman" panose="02020603050405020304" pitchFamily="18" charset="0"/>
              </a:rPr>
              <a:t>Trias</a:t>
            </a:r>
          </a:p>
        </p:txBody>
      </p:sp>
      <p:sp>
        <p:nvSpPr>
          <p:cNvPr id="45063" name="Tekstvak 15"/>
          <p:cNvSpPr txBox="1">
            <a:spLocks noChangeArrowheads="1"/>
          </p:cNvSpPr>
          <p:nvPr/>
        </p:nvSpPr>
        <p:spPr bwMode="auto">
          <a:xfrm>
            <a:off x="2922588" y="2952750"/>
            <a:ext cx="9382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400" b="1">
                <a:latin typeface="Times New Roman" panose="02020603050405020304" pitchFamily="18" charset="0"/>
              </a:rPr>
              <a:t>L-M Jura</a:t>
            </a:r>
          </a:p>
        </p:txBody>
      </p:sp>
      <p:sp>
        <p:nvSpPr>
          <p:cNvPr id="45064" name="Tekstvak 16"/>
          <p:cNvSpPr txBox="1">
            <a:spLocks noChangeArrowheads="1"/>
          </p:cNvSpPr>
          <p:nvPr/>
        </p:nvSpPr>
        <p:spPr bwMode="auto">
          <a:xfrm>
            <a:off x="3289300" y="2559050"/>
            <a:ext cx="731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400" b="1">
                <a:latin typeface="Times New Roman" panose="02020603050405020304" pitchFamily="18" charset="0"/>
              </a:rPr>
              <a:t>U-Jura</a:t>
            </a:r>
          </a:p>
        </p:txBody>
      </p:sp>
      <p:sp>
        <p:nvSpPr>
          <p:cNvPr id="45065" name="Tekstvak 17"/>
          <p:cNvSpPr txBox="1">
            <a:spLocks noChangeArrowheads="1"/>
          </p:cNvSpPr>
          <p:nvPr/>
        </p:nvSpPr>
        <p:spPr bwMode="auto">
          <a:xfrm>
            <a:off x="2667000" y="2586038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400" b="1">
                <a:latin typeface="Times New Roman" panose="02020603050405020304" pitchFamily="18" charset="0"/>
              </a:rPr>
              <a:t>L-Krijt</a:t>
            </a:r>
          </a:p>
        </p:txBody>
      </p:sp>
      <p:sp>
        <p:nvSpPr>
          <p:cNvPr id="45066" name="Tekstvak 18"/>
          <p:cNvSpPr txBox="1">
            <a:spLocks noChangeArrowheads="1"/>
          </p:cNvSpPr>
          <p:nvPr/>
        </p:nvSpPr>
        <p:spPr bwMode="auto">
          <a:xfrm>
            <a:off x="8289925" y="2486025"/>
            <a:ext cx="65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400" b="1">
                <a:latin typeface="Times New Roman" panose="02020603050405020304" pitchFamily="18" charset="0"/>
              </a:rPr>
              <a:t>Chalk</a:t>
            </a:r>
          </a:p>
        </p:txBody>
      </p:sp>
      <p:sp>
        <p:nvSpPr>
          <p:cNvPr id="29706" name="Tekstvak 19"/>
          <p:cNvSpPr txBox="1">
            <a:spLocks noChangeArrowheads="1"/>
          </p:cNvSpPr>
          <p:nvPr/>
        </p:nvSpPr>
        <p:spPr bwMode="auto">
          <a:xfrm>
            <a:off x="2652713" y="1014413"/>
            <a:ext cx="1774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cs typeface="Arial" charset="0"/>
              </a:rPr>
              <a:t>West Netherlands</a:t>
            </a:r>
          </a:p>
          <a:p>
            <a:pPr>
              <a:defRPr/>
            </a:pPr>
            <a:r>
              <a:rPr lang="en-US" sz="1600" dirty="0">
                <a:latin typeface="+mn-lt"/>
                <a:cs typeface="Arial" charset="0"/>
              </a:rPr>
              <a:t>basin</a:t>
            </a:r>
          </a:p>
        </p:txBody>
      </p:sp>
      <p:sp>
        <p:nvSpPr>
          <p:cNvPr id="29707" name="Tekstvak 20"/>
          <p:cNvSpPr txBox="1">
            <a:spLocks noChangeArrowheads="1"/>
          </p:cNvSpPr>
          <p:nvPr/>
        </p:nvSpPr>
        <p:spPr bwMode="auto">
          <a:xfrm>
            <a:off x="4316413" y="1014413"/>
            <a:ext cx="1809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cs typeface="Arial" charset="0"/>
              </a:rPr>
              <a:t>Central</a:t>
            </a:r>
          </a:p>
          <a:p>
            <a:pPr>
              <a:defRPr/>
            </a:pPr>
            <a:r>
              <a:rPr lang="en-US" sz="1600">
                <a:latin typeface="+mn-lt"/>
                <a:cs typeface="Arial" charset="0"/>
              </a:rPr>
              <a:t>Netherlands Basin</a:t>
            </a:r>
          </a:p>
        </p:txBody>
      </p:sp>
      <p:sp>
        <p:nvSpPr>
          <p:cNvPr id="29708" name="Tekstvak 21"/>
          <p:cNvSpPr txBox="1">
            <a:spLocks noChangeArrowheads="1"/>
          </p:cNvSpPr>
          <p:nvPr/>
        </p:nvSpPr>
        <p:spPr bwMode="auto">
          <a:xfrm>
            <a:off x="7462838" y="1014413"/>
            <a:ext cx="1443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cs typeface="Arial" charset="0"/>
              </a:rPr>
              <a:t>Lower Saxony</a:t>
            </a:r>
          </a:p>
          <a:p>
            <a:pPr>
              <a:defRPr/>
            </a:pPr>
            <a:r>
              <a:rPr lang="en-US" sz="1600">
                <a:latin typeface="+mn-lt"/>
                <a:cs typeface="Arial" charset="0"/>
              </a:rPr>
              <a:t>Basin</a:t>
            </a:r>
          </a:p>
        </p:txBody>
      </p:sp>
      <p:cxnSp>
        <p:nvCxnSpPr>
          <p:cNvPr id="45070" name="Rechte verbindingslijn met pijl 24"/>
          <p:cNvCxnSpPr>
            <a:cxnSpLocks noChangeShapeType="1"/>
          </p:cNvCxnSpPr>
          <p:nvPr/>
        </p:nvCxnSpPr>
        <p:spPr bwMode="auto">
          <a:xfrm>
            <a:off x="2495550" y="4216400"/>
            <a:ext cx="3311525" cy="1588"/>
          </a:xfrm>
          <a:prstGeom prst="straightConnector1">
            <a:avLst/>
          </a:prstGeom>
          <a:noFill/>
          <a:ln w="38100" algn="ctr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1" name="Tekstvak 25"/>
          <p:cNvSpPr txBox="1">
            <a:spLocks noChangeArrowheads="1"/>
          </p:cNvSpPr>
          <p:nvPr/>
        </p:nvSpPr>
        <p:spPr bwMode="auto">
          <a:xfrm>
            <a:off x="7553325" y="4041775"/>
            <a:ext cx="15541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Arial" charset="0"/>
              </a:rPr>
              <a:t>far less subsidence and inversion</a:t>
            </a:r>
          </a:p>
        </p:txBody>
      </p:sp>
      <p:pic>
        <p:nvPicPr>
          <p:cNvPr id="45072" name="Afbeelding 23" descr="cross-1.JPG"/>
          <p:cNvPicPr>
            <a:picLocks noChangeAspect="1"/>
          </p:cNvPicPr>
          <p:nvPr/>
        </p:nvPicPr>
        <p:blipFill>
          <a:blip r:embed="rId3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9" t="800" b="43701"/>
          <a:stretch>
            <a:fillRect/>
          </a:stretch>
        </p:blipFill>
        <p:spPr bwMode="auto">
          <a:xfrm>
            <a:off x="36513" y="4005263"/>
            <a:ext cx="1800225" cy="28162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073" name="Rechte verbindingslijn 26"/>
          <p:cNvCxnSpPr>
            <a:cxnSpLocks noChangeShapeType="1"/>
          </p:cNvCxnSpPr>
          <p:nvPr/>
        </p:nvCxnSpPr>
        <p:spPr bwMode="auto">
          <a:xfrm flipV="1">
            <a:off x="265113" y="5413375"/>
            <a:ext cx="1289050" cy="868363"/>
          </a:xfrm>
          <a:prstGeom prst="line">
            <a:avLst/>
          </a:prstGeom>
          <a:noFill/>
          <a:ln w="5715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9" name="Tekstvak 22"/>
          <p:cNvSpPr txBox="1">
            <a:spLocks noChangeArrowheads="1"/>
          </p:cNvSpPr>
          <p:nvPr/>
        </p:nvSpPr>
        <p:spPr bwMode="auto">
          <a:xfrm>
            <a:off x="1971675" y="4248150"/>
            <a:ext cx="45069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Arial" charset="0"/>
              </a:rPr>
              <a:t>Jurassic thickest in basin =&gt; </a:t>
            </a:r>
          </a:p>
          <a:p>
            <a:pPr>
              <a:defRPr/>
            </a:pPr>
            <a:r>
              <a:rPr lang="en-US" sz="2000" dirty="0">
                <a:latin typeface="+mn-lt"/>
                <a:cs typeface="Arial" charset="0"/>
              </a:rPr>
              <a:t>basin formed during Jurassic.</a:t>
            </a:r>
          </a:p>
          <a:p>
            <a:pPr>
              <a:defRPr/>
            </a:pPr>
            <a:r>
              <a:rPr lang="en-US" sz="2000" dirty="0">
                <a:latin typeface="+mn-lt"/>
                <a:cs typeface="Arial" charset="0"/>
              </a:rPr>
              <a:t> Strong inversion basin at base and end of </a:t>
            </a:r>
            <a:r>
              <a:rPr lang="en-US" sz="2000" dirty="0" err="1">
                <a:latin typeface="+mn-lt"/>
                <a:cs typeface="Arial" charset="0"/>
              </a:rPr>
              <a:t>Cretaceaous</a:t>
            </a:r>
            <a:endParaRPr lang="en-US" sz="2000" dirty="0">
              <a:latin typeface="+mn-lt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mtClean="0"/>
              <a:t>Early Cretaceous tectonics</a:t>
            </a:r>
            <a:endParaRPr lang="nl-NL" altLang="nl-NL" smtClean="0"/>
          </a:p>
        </p:txBody>
      </p:sp>
      <p:sp>
        <p:nvSpPr>
          <p:cNvPr id="46083" name="Content Placeholder 3"/>
          <p:cNvSpPr>
            <a:spLocks noGrp="1"/>
          </p:cNvSpPr>
          <p:nvPr>
            <p:ph idx="1"/>
          </p:nvPr>
        </p:nvSpPr>
        <p:spPr>
          <a:xfrm>
            <a:off x="601663" y="1219200"/>
            <a:ext cx="4156075" cy="3506788"/>
          </a:xfrm>
        </p:spPr>
        <p:txBody>
          <a:bodyPr/>
          <a:lstStyle/>
          <a:p>
            <a:r>
              <a:rPr lang="en-GB" altLang="nl-NL" smtClean="0"/>
              <a:t>Strike slip component </a:t>
            </a:r>
            <a:r>
              <a:rPr lang="nl-NL" altLang="nl-NL" smtClean="0"/>
              <a:t>in North Sea area</a:t>
            </a:r>
            <a:endParaRPr lang="en-GB" altLang="nl-NL" smtClean="0"/>
          </a:p>
        </p:txBody>
      </p:sp>
      <p:pic>
        <p:nvPicPr>
          <p:cNvPr id="460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119188"/>
            <a:ext cx="42195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5187950"/>
            <a:ext cx="20812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501900"/>
            <a:ext cx="43243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Box 2"/>
          <p:cNvSpPr txBox="1">
            <a:spLocks noChangeArrowheads="1"/>
          </p:cNvSpPr>
          <p:nvPr/>
        </p:nvSpPr>
        <p:spPr bwMode="auto">
          <a:xfrm rot="-5400000">
            <a:off x="4325144" y="5472907"/>
            <a:ext cx="10810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800"/>
              <a:t>After  McCann 2008</a:t>
            </a:r>
            <a:endParaRPr lang="nl-NL" altLang="nl-NL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Early Cretaceous Paleogeography</a:t>
            </a:r>
            <a:endParaRPr lang="nl-NL" altLang="nl-NL" smtClean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1285875"/>
            <a:ext cx="67500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Content Placeholder 2"/>
          <p:cNvSpPr>
            <a:spLocks noGrp="1"/>
          </p:cNvSpPr>
          <p:nvPr>
            <p:ph idx="1"/>
          </p:nvPr>
        </p:nvSpPr>
        <p:spPr>
          <a:xfrm>
            <a:off x="485775" y="1828800"/>
            <a:ext cx="2209800" cy="3506788"/>
          </a:xfrm>
        </p:spPr>
        <p:txBody>
          <a:bodyPr/>
          <a:lstStyle/>
          <a:p>
            <a:pPr eaLnBrk="1" hangingPunct="1"/>
            <a:r>
              <a:rPr lang="en-GB" altLang="nl-NL" smtClean="0"/>
              <a:t>Regression</a:t>
            </a:r>
          </a:p>
          <a:p>
            <a:pPr eaLnBrk="1" hangingPunct="1"/>
            <a:r>
              <a:rPr lang="en-GB" altLang="nl-NL" smtClean="0"/>
              <a:t>Continental / shoreface deposits in NL</a:t>
            </a:r>
          </a:p>
          <a:p>
            <a:pPr eaLnBrk="1" hangingPunct="1"/>
            <a:r>
              <a:rPr lang="en-GB" altLang="nl-NL" smtClean="0"/>
              <a:t>Reservoir rocks of Vlieland sst &amp; Bentheimer sst</a:t>
            </a:r>
            <a:endParaRPr lang="nl-NL" altLang="nl-NL" smtClean="0"/>
          </a:p>
        </p:txBody>
      </p:sp>
      <p:cxnSp>
        <p:nvCxnSpPr>
          <p:cNvPr id="47109" name="Straight Arrow Connector 4"/>
          <p:cNvCxnSpPr>
            <a:cxnSpLocks noChangeShapeType="1"/>
          </p:cNvCxnSpPr>
          <p:nvPr/>
        </p:nvCxnSpPr>
        <p:spPr bwMode="auto">
          <a:xfrm>
            <a:off x="2393950" y="3867150"/>
            <a:ext cx="3692525" cy="3238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0" name="Straight Arrow Connector 6"/>
          <p:cNvCxnSpPr>
            <a:cxnSpLocks noChangeShapeType="1"/>
          </p:cNvCxnSpPr>
          <p:nvPr/>
        </p:nvCxnSpPr>
        <p:spPr bwMode="auto">
          <a:xfrm>
            <a:off x="2393950" y="3581400"/>
            <a:ext cx="3375025" cy="285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14288" y="4419600"/>
            <a:ext cx="5727700" cy="1446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 err="1">
                <a:latin typeface="+mn-lt"/>
                <a:cs typeface="Arial" charset="0"/>
              </a:rPr>
              <a:t>Bentheimer</a:t>
            </a:r>
            <a:r>
              <a:rPr lang="en-US" dirty="0">
                <a:latin typeface="+mn-lt"/>
                <a:cs typeface="Arial" charset="0"/>
              </a:rPr>
              <a:t> sandstone quarry, Germany</a:t>
            </a:r>
          </a:p>
          <a:p>
            <a:pPr algn="l">
              <a:defRPr/>
            </a:pPr>
            <a:r>
              <a:rPr lang="en-US" dirty="0">
                <a:latin typeface="+mn-lt"/>
                <a:cs typeface="Arial" charset="0"/>
              </a:rPr>
              <a:t>(</a:t>
            </a:r>
            <a:r>
              <a:rPr lang="en-US" dirty="0" err="1">
                <a:latin typeface="+mn-lt"/>
                <a:cs typeface="Arial" charset="0"/>
              </a:rPr>
              <a:t>Valanginian</a:t>
            </a:r>
            <a:r>
              <a:rPr lang="en-US" dirty="0">
                <a:latin typeface="+mn-lt"/>
                <a:cs typeface="Arial" charset="0"/>
              </a:rPr>
              <a:t>, Early Cretaceous)</a:t>
            </a:r>
          </a:p>
          <a:p>
            <a:pPr marL="804863" lvl="1" indent="-347663" algn="l">
              <a:buFont typeface="Wingdings" pitchFamily="2" charset="2"/>
              <a:buChar char="q"/>
              <a:defRPr/>
            </a:pPr>
            <a:r>
              <a:rPr lang="nl-NL" sz="2000" dirty="0">
                <a:latin typeface="+mn-lt"/>
                <a:cs typeface="Arial" charset="0"/>
              </a:rPr>
              <a:t>Oil reservoir </a:t>
            </a:r>
            <a:r>
              <a:rPr lang="nl-NL" sz="2000" dirty="0" err="1">
                <a:latin typeface="+mn-lt"/>
                <a:cs typeface="Arial" charset="0"/>
              </a:rPr>
              <a:t>Schoonebeek</a:t>
            </a:r>
            <a:endParaRPr lang="nl-NL" sz="2000" dirty="0">
              <a:latin typeface="+mn-lt"/>
              <a:cs typeface="Arial" charset="0"/>
            </a:endParaRPr>
          </a:p>
          <a:p>
            <a:pPr marL="804863" lvl="1" indent="-347663" algn="l">
              <a:buFont typeface="Wingdings" pitchFamily="2" charset="2"/>
              <a:buChar char="q"/>
              <a:defRPr/>
            </a:pPr>
            <a:r>
              <a:rPr lang="nl-NL" sz="2000" dirty="0">
                <a:latin typeface="+mn-lt"/>
                <a:cs typeface="Arial" charset="0"/>
              </a:rPr>
              <a:t>Important building </a:t>
            </a:r>
            <a:r>
              <a:rPr lang="nl-NL" sz="2000" dirty="0" err="1">
                <a:latin typeface="+mn-lt"/>
                <a:cs typeface="Arial" charset="0"/>
              </a:rPr>
              <a:t>stone</a:t>
            </a:r>
            <a:endParaRPr lang="en-US" sz="2000" dirty="0">
              <a:latin typeface="+mn-lt"/>
              <a:cs typeface="Arial" charset="0"/>
            </a:endParaRP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76200"/>
            <a:ext cx="3449637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53276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1" descr="http://www.picturesofholland.nl/delftnwekerk/DSC_22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238250"/>
            <a:ext cx="3732212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1"/>
          <p:cNvSpPr>
            <a:spLocks noChangeArrowheads="1"/>
          </p:cNvSpPr>
          <p:nvPr/>
        </p:nvSpPr>
        <p:spPr bwMode="auto">
          <a:xfrm>
            <a:off x="4224338" y="5440363"/>
            <a:ext cx="3694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/>
              <a:t>Bentheimer sandstone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/>
              <a:t>Limestone from Ardennes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/>
              <a:t>Bricks</a:t>
            </a:r>
            <a:endParaRPr lang="nl-NL" altLang="nl-NL" sz="2400"/>
          </a:p>
        </p:txBody>
      </p:sp>
      <p:cxnSp>
        <p:nvCxnSpPr>
          <p:cNvPr id="49156" name="Straight Arrow Connector 3"/>
          <p:cNvCxnSpPr>
            <a:cxnSpLocks noChangeShapeType="1"/>
          </p:cNvCxnSpPr>
          <p:nvPr/>
        </p:nvCxnSpPr>
        <p:spPr bwMode="auto">
          <a:xfrm flipH="1" flipV="1">
            <a:off x="2349500" y="2955925"/>
            <a:ext cx="1874838" cy="27225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57" name="Straight Arrow Connector 6"/>
          <p:cNvCxnSpPr>
            <a:cxnSpLocks noChangeShapeType="1"/>
            <a:stCxn id="49155" idx="1"/>
          </p:cNvCxnSpPr>
          <p:nvPr/>
        </p:nvCxnSpPr>
        <p:spPr bwMode="auto">
          <a:xfrm flipH="1" flipV="1">
            <a:off x="2349500" y="3614738"/>
            <a:ext cx="1874838" cy="2425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58" name="Straight Arrow Connector 8"/>
          <p:cNvCxnSpPr>
            <a:cxnSpLocks noChangeShapeType="1"/>
          </p:cNvCxnSpPr>
          <p:nvPr/>
        </p:nvCxnSpPr>
        <p:spPr bwMode="auto">
          <a:xfrm flipH="1" flipV="1">
            <a:off x="2487613" y="4827588"/>
            <a:ext cx="1736725" cy="1500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9" name="Picture 11" descr="http://newyorksightseeingtours.files.wordpress.com/2012/09/statue-of-liber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06363"/>
            <a:ext cx="40481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mtClean="0"/>
              <a:t>Bentheimer building stone</a:t>
            </a:r>
            <a:endParaRPr lang="nl-NL" altLang="nl-NL" smtClean="0"/>
          </a:p>
        </p:txBody>
      </p:sp>
      <p:cxnSp>
        <p:nvCxnSpPr>
          <p:cNvPr id="49161" name="Straight Arrow Connector 4"/>
          <p:cNvCxnSpPr>
            <a:cxnSpLocks noChangeShapeType="1"/>
          </p:cNvCxnSpPr>
          <p:nvPr/>
        </p:nvCxnSpPr>
        <p:spPr bwMode="auto">
          <a:xfrm flipV="1">
            <a:off x="4710113" y="3402013"/>
            <a:ext cx="1978025" cy="2038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314450"/>
            <a:ext cx="7620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457200"/>
            <a:ext cx="7712075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Palace on Dam square, Amsterdam</a:t>
            </a:r>
            <a:endParaRPr lang="nl-NL" altLang="nl-NL" smtClean="0"/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1314450"/>
            <a:ext cx="7138987" cy="3506788"/>
          </a:xfrm>
        </p:spPr>
        <p:txBody>
          <a:bodyPr/>
          <a:lstStyle/>
          <a:p>
            <a:pPr eaLnBrk="1" hangingPunct="1"/>
            <a:r>
              <a:rPr lang="en-US" altLang="nl-NL" smtClean="0"/>
              <a:t>Bentheimer sandstone</a:t>
            </a:r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>
          <a:xfrm>
            <a:off x="441325" y="0"/>
            <a:ext cx="7159625" cy="1244600"/>
          </a:xfrm>
        </p:spPr>
        <p:txBody>
          <a:bodyPr/>
          <a:lstStyle/>
          <a:p>
            <a:pPr eaLnBrk="1" hangingPunct="1"/>
            <a:r>
              <a:rPr lang="en-US" altLang="nl-NL" sz="2800" smtClean="0"/>
              <a:t>West Netherlands Basin stratigraphy Early Cretaceous</a:t>
            </a:r>
          </a:p>
        </p:txBody>
      </p:sp>
      <p:pic>
        <p:nvPicPr>
          <p:cNvPr id="51203" name="Picture 1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3"/>
          <a:stretch>
            <a:fillRect/>
          </a:stretch>
        </p:blipFill>
        <p:spPr bwMode="auto">
          <a:xfrm>
            <a:off x="0" y="1166813"/>
            <a:ext cx="9151938" cy="54768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kstvak 3"/>
          <p:cNvSpPr txBox="1">
            <a:spLocks noChangeArrowheads="1"/>
          </p:cNvSpPr>
          <p:nvPr/>
        </p:nvSpPr>
        <p:spPr bwMode="auto">
          <a:xfrm>
            <a:off x="4017963" y="3806825"/>
            <a:ext cx="1731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Arial" charset="0"/>
              </a:rPr>
              <a:t>Coastal sands</a:t>
            </a:r>
          </a:p>
        </p:txBody>
      </p:sp>
      <p:sp>
        <p:nvSpPr>
          <p:cNvPr id="46084" name="Tekstvak 4"/>
          <p:cNvSpPr txBox="1">
            <a:spLocks noChangeArrowheads="1"/>
          </p:cNvSpPr>
          <p:nvPr/>
        </p:nvSpPr>
        <p:spPr bwMode="auto">
          <a:xfrm>
            <a:off x="5713413" y="2687638"/>
            <a:ext cx="1627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Arial" charset="0"/>
              </a:rPr>
              <a:t>Open Marine</a:t>
            </a:r>
          </a:p>
        </p:txBody>
      </p:sp>
      <p:sp>
        <p:nvSpPr>
          <p:cNvPr id="46085" name="Tekstvak 5"/>
          <p:cNvSpPr txBox="1">
            <a:spLocks noChangeArrowheads="1"/>
          </p:cNvSpPr>
          <p:nvPr/>
        </p:nvSpPr>
        <p:spPr bwMode="auto">
          <a:xfrm>
            <a:off x="3759200" y="4851400"/>
            <a:ext cx="162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cs typeface="Arial" charset="0"/>
              </a:rPr>
              <a:t>Coastal plain</a:t>
            </a:r>
          </a:p>
        </p:txBody>
      </p:sp>
      <p:sp>
        <p:nvSpPr>
          <p:cNvPr id="46086" name="Tekstvak 6"/>
          <p:cNvSpPr txBox="1">
            <a:spLocks noChangeArrowheads="1"/>
          </p:cNvSpPr>
          <p:nvPr/>
        </p:nvSpPr>
        <p:spPr bwMode="auto">
          <a:xfrm>
            <a:off x="3438525" y="4133850"/>
            <a:ext cx="669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Arial" charset="0"/>
              </a:rPr>
              <a:t>Marl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mtClean="0"/>
              <a:t>Late Cretaceous</a:t>
            </a:r>
            <a:endParaRPr lang="nl-NL" altLang="nl-NL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47675" y="1828800"/>
            <a:ext cx="2514600" cy="3506788"/>
          </a:xfrm>
        </p:spPr>
        <p:txBody>
          <a:bodyPr/>
          <a:lstStyle/>
          <a:p>
            <a:r>
              <a:rPr lang="en-GB" altLang="nl-NL" smtClean="0"/>
              <a:t>Rifting continues west of UK</a:t>
            </a:r>
          </a:p>
          <a:p>
            <a:r>
              <a:rPr lang="en-GB" altLang="nl-NL" smtClean="0"/>
              <a:t>Very warm period</a:t>
            </a:r>
          </a:p>
          <a:p>
            <a:r>
              <a:rPr lang="en-GB" altLang="nl-NL" smtClean="0"/>
              <a:t>Transgression</a:t>
            </a:r>
          </a:p>
          <a:p>
            <a:r>
              <a:rPr lang="en-GB" altLang="nl-NL" smtClean="0"/>
              <a:t>Most of Europe flooded</a:t>
            </a:r>
          </a:p>
          <a:p>
            <a:r>
              <a:rPr lang="en-GB" altLang="nl-NL" smtClean="0"/>
              <a:t>Iberia collides with S-France</a:t>
            </a:r>
          </a:p>
          <a:p>
            <a:r>
              <a:rPr lang="en-GB" altLang="nl-NL" smtClean="0"/>
              <a:t>Alpine orogeny takes off</a:t>
            </a:r>
            <a:endParaRPr lang="nl-NL" altLang="nl-NL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057275"/>
            <a:ext cx="6021387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057275"/>
            <a:ext cx="6021387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590550" y="163513"/>
            <a:ext cx="7772400" cy="1470025"/>
          </a:xfrm>
        </p:spPr>
        <p:txBody>
          <a:bodyPr/>
          <a:lstStyle/>
          <a:p>
            <a:pPr marL="0" indent="0"/>
            <a:r>
              <a:rPr lang="nl-NL" altLang="nl-NL" smtClean="0"/>
              <a:t>Dutch mountains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192088" y="4087813"/>
            <a:ext cx="6400800" cy="1752600"/>
          </a:xfrm>
        </p:spPr>
        <p:txBody>
          <a:bodyPr/>
          <a:lstStyle/>
          <a:p>
            <a:pPr algn="l"/>
            <a:r>
              <a:rPr lang="nl-NL" altLang="nl-NL" smtClean="0"/>
              <a:t>Dunes, Limburg, Grebbeberg, </a:t>
            </a:r>
          </a:p>
          <a:p>
            <a:pPr algn="l"/>
            <a:r>
              <a:rPr lang="nl-NL" altLang="nl-NL" smtClean="0"/>
              <a:t>Utrechtse heuvelrug</a:t>
            </a:r>
          </a:p>
        </p:txBody>
      </p:sp>
      <p:pic>
        <p:nvPicPr>
          <p:cNvPr id="7172" name="Picture 2" descr="http://static.zoom.nl/FC3FA025AB033DD1EBC85E46FEE3361F-uit-zicht-over-het-duinlandsch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075"/>
            <a:ext cx="441325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http://www.hartjelimburg.nl/files/4013/7656/9802/Heuvellandschap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0"/>
            <a:ext cx="47593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s://www.laagkanje.nl/l/nl/library/download/urn:uuid:d09631d5-fcc6-4ffb-a838-c35e81170cf0/utrechtse_heuvelrug_14.jpg?scaleType=3&amp;width=1200&amp;height=536&amp;ext=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975"/>
            <a:ext cx="44307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Image result for grebbebe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2998788"/>
            <a:ext cx="4722812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mtClean="0"/>
              <a:t>Late Cretaceous</a:t>
            </a:r>
            <a:endParaRPr lang="nl-NL" altLang="nl-NL" smtClean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228725"/>
            <a:ext cx="66008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Content Placeholder 2"/>
          <p:cNvSpPr>
            <a:spLocks noGrp="1"/>
          </p:cNvSpPr>
          <p:nvPr>
            <p:ph idx="1"/>
          </p:nvPr>
        </p:nvSpPr>
        <p:spPr>
          <a:xfrm>
            <a:off x="230188" y="2105025"/>
            <a:ext cx="2636837" cy="3506788"/>
          </a:xfrm>
        </p:spPr>
        <p:txBody>
          <a:bodyPr/>
          <a:lstStyle/>
          <a:p>
            <a:pPr eaLnBrk="1" hangingPunct="1"/>
            <a:r>
              <a:rPr lang="en-GB" altLang="nl-NL" smtClean="0"/>
              <a:t>Very warm climate</a:t>
            </a:r>
          </a:p>
          <a:p>
            <a:pPr eaLnBrk="1" hangingPunct="1"/>
            <a:r>
              <a:rPr lang="en-GB" altLang="nl-NL" smtClean="0"/>
              <a:t>Very high sea level</a:t>
            </a:r>
          </a:p>
          <a:p>
            <a:pPr eaLnBrk="1" hangingPunct="1"/>
            <a:r>
              <a:rPr lang="en-GB" altLang="nl-NL" smtClean="0"/>
              <a:t>Little erosion</a:t>
            </a:r>
          </a:p>
          <a:p>
            <a:pPr eaLnBrk="1" hangingPunct="1"/>
            <a:r>
              <a:rPr lang="en-GB" altLang="nl-NL" smtClean="0"/>
              <a:t>Massive limestone deposits worldwide</a:t>
            </a:r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457200"/>
            <a:ext cx="7159625" cy="55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Chalk, Late Cretaceous</a:t>
            </a:r>
            <a:endParaRPr lang="nl-NL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71550"/>
            <a:ext cx="3919538" cy="4397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Deep marine pelagic limestones</a:t>
            </a:r>
            <a:endParaRPr lang="nl-NL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etretat0304 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9588" y="209550"/>
            <a:ext cx="152241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Chalk</a:t>
            </a:r>
            <a:endParaRPr lang="nl-NL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8175" y="2876550"/>
            <a:ext cx="14493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Chert</a:t>
            </a:r>
            <a:endParaRPr lang="nl-NL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cxnSp>
        <p:nvCxnSpPr>
          <p:cNvPr id="55301" name="Straight Arrow Connector 4"/>
          <p:cNvCxnSpPr>
            <a:cxnSpLocks noChangeShapeType="1"/>
          </p:cNvCxnSpPr>
          <p:nvPr/>
        </p:nvCxnSpPr>
        <p:spPr bwMode="auto">
          <a:xfrm>
            <a:off x="2171700" y="3314700"/>
            <a:ext cx="877888" cy="9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>
          <a:xfrm>
            <a:off x="550863" y="133350"/>
            <a:ext cx="8420100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Maastrichtian marls Limburg</a:t>
            </a:r>
          </a:p>
        </p:txBody>
      </p:sp>
      <p:pic>
        <p:nvPicPr>
          <p:cNvPr id="56323" name="Picture 2" descr="http://lh6.ggpht.com/_yGk380USO2o/Rm-x91p7I2I/AAAAAAAAAXI/aGbxg4ROa1A/IMG_1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 b="9193"/>
          <a:stretch>
            <a:fillRect/>
          </a:stretch>
        </p:blipFill>
        <p:spPr bwMode="auto">
          <a:xfrm>
            <a:off x="144463" y="622300"/>
            <a:ext cx="88265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3"/>
          <p:cNvSpPr txBox="1">
            <a:spLocks noChangeArrowheads="1"/>
          </p:cNvSpPr>
          <p:nvPr/>
        </p:nvSpPr>
        <p:spPr bwMode="auto">
          <a:xfrm>
            <a:off x="1063625" y="5851525"/>
            <a:ext cx="159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cs typeface="Arial" charset="0"/>
              </a:rPr>
              <a:t>ENCI </a:t>
            </a:r>
            <a:r>
              <a:rPr lang="en-US" sz="2000" dirty="0" err="1">
                <a:solidFill>
                  <a:schemeClr val="accent1"/>
                </a:solidFill>
                <a:latin typeface="+mn-lt"/>
                <a:cs typeface="Arial" charset="0"/>
              </a:rPr>
              <a:t>groeve</a:t>
            </a:r>
            <a:endParaRPr lang="en-US" sz="2000" dirty="0">
              <a:solidFill>
                <a:schemeClr val="accent1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846138" y="184150"/>
            <a:ext cx="7159625" cy="1244600"/>
          </a:xfrm>
        </p:spPr>
        <p:txBody>
          <a:bodyPr/>
          <a:lstStyle/>
          <a:p>
            <a:r>
              <a:rPr lang="nl-NL" altLang="nl-NL" smtClean="0"/>
              <a:t>Late Cretaceous tectonics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3638"/>
            <a:ext cx="91440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03238" y="822325"/>
            <a:ext cx="4222750" cy="3506788"/>
          </a:xfrm>
          <a:prstGeom prst="rect">
            <a:avLst/>
          </a:prstGeom>
        </p:spPr>
        <p:txBody>
          <a:bodyPr/>
          <a:lstStyle/>
          <a:p>
            <a:pPr marL="195263" indent="-195263" algn="l">
              <a:lnSpc>
                <a:spcPts val="2500"/>
              </a:lnSpc>
              <a:buClr>
                <a:srgbClr val="00A6D6"/>
              </a:buClr>
              <a:buFontTx/>
              <a:buChar char="•"/>
              <a:defRPr/>
            </a:pPr>
            <a:r>
              <a:rPr lang="en-GB" altLang="nl-NL" sz="2000" kern="0" dirty="0">
                <a:latin typeface="+mn-lt"/>
                <a:ea typeface="MS PGothic" pitchFamily="34" charset="-128"/>
                <a:cs typeface="ＭＳ Ｐゴシック" charset="-128"/>
              </a:rPr>
              <a:t>Alpine </a:t>
            </a:r>
            <a:r>
              <a:rPr lang="en-GB" altLang="nl-NL" sz="2000" kern="0" dirty="0" err="1">
                <a:latin typeface="+mn-lt"/>
                <a:ea typeface="MS PGothic" pitchFamily="34" charset="-128"/>
                <a:cs typeface="ＭＳ Ｐゴシック" charset="-128"/>
              </a:rPr>
              <a:t>orogeny</a:t>
            </a:r>
            <a:r>
              <a:rPr lang="en-GB" altLang="nl-NL" sz="2000" kern="0" dirty="0">
                <a:latin typeface="+mn-lt"/>
                <a:ea typeface="MS PGothic" pitchFamily="34" charset="-128"/>
                <a:cs typeface="ＭＳ Ｐゴシック" charset="-128"/>
              </a:rPr>
              <a:t> has effect on northern Europe as well.</a:t>
            </a:r>
          </a:p>
          <a:p>
            <a:pPr marL="195263" indent="-195263" algn="l">
              <a:lnSpc>
                <a:spcPts val="2500"/>
              </a:lnSpc>
              <a:buClr>
                <a:srgbClr val="00A6D6"/>
              </a:buClr>
              <a:buFontTx/>
              <a:buChar char="•"/>
              <a:defRPr/>
            </a:pPr>
            <a:r>
              <a:rPr lang="en-GB" altLang="nl-NL" sz="2000" kern="0" dirty="0">
                <a:latin typeface="+mn-lt"/>
                <a:ea typeface="MS PGothic" pitchFamily="34" charset="-128"/>
                <a:cs typeface="ＭＳ Ｐゴシック" charset="-128"/>
              </a:rPr>
              <a:t>Original </a:t>
            </a:r>
            <a:r>
              <a:rPr lang="en-GB" altLang="nl-NL" sz="2000" kern="0" dirty="0" err="1">
                <a:latin typeface="+mn-lt"/>
                <a:ea typeface="MS PGothic" pitchFamily="34" charset="-128"/>
                <a:cs typeface="ＭＳ Ｐゴシック" charset="-128"/>
              </a:rPr>
              <a:t>transtensional</a:t>
            </a:r>
            <a:r>
              <a:rPr lang="en-GB" altLang="nl-NL" sz="2000" kern="0" dirty="0">
                <a:latin typeface="+mn-lt"/>
                <a:ea typeface="MS PGothic" pitchFamily="34" charset="-128"/>
                <a:cs typeface="ＭＳ Ｐゴシック" charset="-128"/>
              </a:rPr>
              <a:t> basins now suffer </a:t>
            </a:r>
            <a:r>
              <a:rPr lang="en-GB" altLang="nl-NL" sz="2000" kern="0" dirty="0" err="1">
                <a:latin typeface="+mn-lt"/>
                <a:ea typeface="MS PGothic" pitchFamily="34" charset="-128"/>
                <a:cs typeface="ＭＳ Ｐゴシック" charset="-128"/>
              </a:rPr>
              <a:t>transpression</a:t>
            </a:r>
            <a:r>
              <a:rPr lang="en-GB" altLang="nl-NL" sz="2000" kern="0" dirty="0">
                <a:latin typeface="+mn-lt"/>
                <a:ea typeface="MS PGothic" pitchFamily="34" charset="-128"/>
                <a:cs typeface="ＭＳ Ｐゴシック" charset="-128"/>
              </a:rPr>
              <a:t>: inversion along some faults</a:t>
            </a:r>
          </a:p>
          <a:p>
            <a:pPr marL="195263" indent="-195263" algn="l">
              <a:lnSpc>
                <a:spcPts val="2500"/>
              </a:lnSpc>
              <a:buClr>
                <a:srgbClr val="00A6D6"/>
              </a:buClr>
              <a:buFontTx/>
              <a:buChar char="•"/>
              <a:defRPr/>
            </a:pPr>
            <a:r>
              <a:rPr lang="en-GB" altLang="nl-NL" sz="2000" kern="0" dirty="0">
                <a:latin typeface="+mn-lt"/>
                <a:ea typeface="MS PGothic" pitchFamily="34" charset="-128"/>
                <a:cs typeface="ＭＳ Ｐゴシック" charset="-128"/>
              </a:rPr>
              <a:t>This leads to uplift and erosion</a:t>
            </a:r>
          </a:p>
          <a:p>
            <a:pPr marL="195263" indent="-195263" algn="l">
              <a:lnSpc>
                <a:spcPts val="2500"/>
              </a:lnSpc>
              <a:buClr>
                <a:srgbClr val="00A6D6"/>
              </a:buClr>
              <a:buFontTx/>
              <a:buChar char="•"/>
              <a:defRPr/>
            </a:pPr>
            <a:r>
              <a:rPr lang="en-GB" altLang="nl-NL" sz="2000" kern="0" dirty="0">
                <a:latin typeface="+mn-lt"/>
                <a:ea typeface="MS PGothic" pitchFamily="34" charset="-128"/>
                <a:cs typeface="ＭＳ Ｐゴシック" charset="-128"/>
              </a:rPr>
              <a:t>Inversion also creates anticlines: oil fields</a:t>
            </a:r>
            <a:endParaRPr lang="nl-NL" altLang="nl-NL" sz="2000" kern="0" dirty="0">
              <a:latin typeface="+mn-lt"/>
              <a:ea typeface="MS PGothic" pitchFamily="34" charset="-128"/>
              <a:cs typeface="ＭＳ Ｐゴシック" charset="-128"/>
            </a:endParaRPr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803275"/>
            <a:ext cx="2792412" cy="2806700"/>
          </a:xfrm>
          <a:prstGeom prst="rect">
            <a:avLst/>
          </a:prstGeom>
          <a:noFill/>
          <a:ln w="9525" algn="ctr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kstvak 3"/>
          <p:cNvSpPr txBox="1">
            <a:spLocks noChangeArrowheads="1"/>
          </p:cNvSpPr>
          <p:nvPr/>
        </p:nvSpPr>
        <p:spPr bwMode="auto">
          <a:xfrm>
            <a:off x="3473450" y="685800"/>
            <a:ext cx="5457825" cy="4619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 b="1"/>
              <a:t>Petroleum Systems Netherlands</a:t>
            </a:r>
          </a:p>
        </p:txBody>
      </p:sp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4360863" y="3255963"/>
            <a:ext cx="488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nl-NL" sz="1000"/>
              <a:t>Brent</a:t>
            </a:r>
            <a:endParaRPr lang="nl-NL" altLang="nl-NL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84188" y="0"/>
            <a:ext cx="8274050" cy="1244600"/>
          </a:xfrm>
        </p:spPr>
        <p:txBody>
          <a:bodyPr/>
          <a:lstStyle/>
          <a:p>
            <a:r>
              <a:rPr lang="nl-NL" altLang="nl-NL" smtClean="0"/>
              <a:t>North Sea: Netherlands,Norway &amp; UK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763588" y="673100"/>
            <a:ext cx="7138987" cy="3344863"/>
          </a:xfrm>
        </p:spPr>
        <p:txBody>
          <a:bodyPr/>
          <a:lstStyle/>
          <a:p>
            <a:r>
              <a:rPr lang="nl-NL" altLang="nl-NL" smtClean="0"/>
              <a:t>Several oil- and gas fields in and around Central Graben</a:t>
            </a:r>
          </a:p>
          <a:p>
            <a:r>
              <a:rPr lang="nl-NL" altLang="nl-NL" smtClean="0"/>
              <a:t>Most have Kimmeridge clay as source rock</a:t>
            </a:r>
          </a:p>
          <a:p>
            <a:r>
              <a:rPr lang="nl-NL" altLang="nl-NL" smtClean="0"/>
              <a:t>All in extension related structures (example Gullfaks).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133600"/>
            <a:ext cx="3082925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428875"/>
            <a:ext cx="5068888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438400"/>
            <a:ext cx="5075237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2428875"/>
            <a:ext cx="506888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728663" y="0"/>
            <a:ext cx="7159625" cy="1244600"/>
          </a:xfrm>
        </p:spPr>
        <p:txBody>
          <a:bodyPr/>
          <a:lstStyle/>
          <a:p>
            <a:r>
              <a:rPr lang="nl-NL" altLang="nl-NL" smtClean="0"/>
              <a:t>North sea oil example: Brent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593725" y="546100"/>
            <a:ext cx="8228013" cy="3506788"/>
          </a:xfrm>
        </p:spPr>
        <p:txBody>
          <a:bodyPr/>
          <a:lstStyle/>
          <a:p>
            <a:r>
              <a:rPr lang="nl-NL" altLang="nl-NL" smtClean="0"/>
              <a:t>One of the first and most productive fields in North Sea</a:t>
            </a:r>
          </a:p>
          <a:p>
            <a:r>
              <a:rPr lang="nl-NL" altLang="nl-NL" smtClean="0"/>
              <a:t>Named after waterbird by Shell (Brent goose) but also acronym for reservoir formations: Broome, Rannoch, Etive, Ness &amp; Tarbert</a:t>
            </a:r>
          </a:p>
          <a:p>
            <a:r>
              <a:rPr lang="en-GB" altLang="nl-NL" smtClean="0"/>
              <a:t>Regressive/transgressive delta sequence from the Late Jurassic</a:t>
            </a:r>
            <a:endParaRPr lang="nl-NL" altLang="nl-NL" smtClean="0"/>
          </a:p>
          <a:p>
            <a:r>
              <a:rPr lang="nl-NL" altLang="nl-NL" smtClean="0"/>
              <a:t>Classical setting in extensional tilted blocks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378075"/>
            <a:ext cx="30892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254500"/>
            <a:ext cx="2967037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146550"/>
            <a:ext cx="29654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1927225"/>
            <a:ext cx="310991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5397500"/>
            <a:ext cx="271145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Rectangle 8"/>
          <p:cNvSpPr>
            <a:spLocks noChangeArrowheads="1"/>
          </p:cNvSpPr>
          <p:nvPr/>
        </p:nvSpPr>
        <p:spPr bwMode="auto">
          <a:xfrm rot="-5400000">
            <a:off x="-528638" y="4387851"/>
            <a:ext cx="1273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pg.geoscienceworld.org</a:t>
            </a:r>
          </a:p>
        </p:txBody>
      </p:sp>
      <p:pic>
        <p:nvPicPr>
          <p:cNvPr id="604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2790825"/>
            <a:ext cx="267176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874713" y="0"/>
            <a:ext cx="7159625" cy="1244600"/>
          </a:xfrm>
        </p:spPr>
        <p:txBody>
          <a:bodyPr/>
          <a:lstStyle/>
          <a:p>
            <a:r>
              <a:rPr lang="en-GB" altLang="nl-NL" smtClean="0"/>
              <a:t>North Sea gas example: Troll</a:t>
            </a:r>
            <a:endParaRPr lang="nl-NL" altLang="nl-NL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523875" y="538163"/>
            <a:ext cx="8405813" cy="3506787"/>
          </a:xfrm>
        </p:spPr>
        <p:txBody>
          <a:bodyPr/>
          <a:lstStyle/>
          <a:p>
            <a:r>
              <a:rPr lang="en-GB" altLang="nl-NL" smtClean="0"/>
              <a:t>Holds 40% of Norwegian gas (and some oil), </a:t>
            </a:r>
            <a:r>
              <a:rPr lang="nl-NL" altLang="nl-NL" smtClean="0"/>
              <a:t>1410.9 billion m³ gas</a:t>
            </a:r>
            <a:endParaRPr lang="en-GB" altLang="nl-NL" smtClean="0"/>
          </a:p>
          <a:p>
            <a:r>
              <a:rPr lang="en-GB" altLang="nl-NL" smtClean="0"/>
              <a:t>3 fields in Jurassic sandstones in tilted blocks</a:t>
            </a:r>
          </a:p>
          <a:p>
            <a:r>
              <a:rPr lang="en-GB" altLang="nl-NL" smtClean="0"/>
              <a:t>Source: Draupne shales (kimmeridge eq)</a:t>
            </a:r>
          </a:p>
          <a:p>
            <a:r>
              <a:rPr lang="en-GB" altLang="nl-NL" smtClean="0"/>
              <a:t>Water depth 300 m, Troll A platform largest structure ever moved (432 m high)</a:t>
            </a:r>
            <a:endParaRPr lang="nl-NL" altLang="nl-NL" smtClean="0"/>
          </a:p>
        </p:txBody>
      </p:sp>
      <p:pic>
        <p:nvPicPr>
          <p:cNvPr id="61444" name="Picture 2" descr="http://geophysics.geoscienceworld.org/content/73/6/WA149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25950"/>
            <a:ext cx="40782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http://pg.geoscienceworld.org/content/17/2/181/F5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075"/>
            <a:ext cx="414972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Troll, Oseberg and other &quot;Southern&quot; Norwegian fiel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1981200"/>
            <a:ext cx="32734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3"/>
          <p:cNvSpPr>
            <a:spLocks noChangeArrowheads="1"/>
          </p:cNvSpPr>
          <p:nvPr/>
        </p:nvSpPr>
        <p:spPr bwMode="auto">
          <a:xfrm rot="5400000">
            <a:off x="8184356" y="2724944"/>
            <a:ext cx="17033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http://www.naturalbornbirder.com</a:t>
            </a:r>
          </a:p>
        </p:txBody>
      </p:sp>
      <p:sp>
        <p:nvSpPr>
          <p:cNvPr id="61448" name="TextBox 4"/>
          <p:cNvSpPr txBox="1">
            <a:spLocks noChangeArrowheads="1"/>
          </p:cNvSpPr>
          <p:nvPr/>
        </p:nvSpPr>
        <p:spPr bwMode="auto">
          <a:xfrm rot="5400000">
            <a:off x="3697287" y="6272213"/>
            <a:ext cx="955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800"/>
              <a:t>Eiken et al, 2008</a:t>
            </a:r>
            <a:endParaRPr lang="nl-NL" altLang="nl-NL" sz="800"/>
          </a:p>
        </p:txBody>
      </p:sp>
      <p:sp>
        <p:nvSpPr>
          <p:cNvPr id="61449" name="TextBox 5"/>
          <p:cNvSpPr txBox="1">
            <a:spLocks noChangeArrowheads="1"/>
          </p:cNvSpPr>
          <p:nvPr/>
        </p:nvSpPr>
        <p:spPr bwMode="auto">
          <a:xfrm rot="5400000">
            <a:off x="3763963" y="3316287"/>
            <a:ext cx="9731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800"/>
              <a:t>Bretan et al 2011</a:t>
            </a:r>
            <a:endParaRPr lang="nl-NL" altLang="nl-NL" sz="800"/>
          </a:p>
        </p:txBody>
      </p:sp>
      <p:pic>
        <p:nvPicPr>
          <p:cNvPr id="61450" name="Picture 8" descr="troll-platform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425950"/>
            <a:ext cx="313213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Rectangle 6"/>
          <p:cNvSpPr>
            <a:spLocks noChangeArrowheads="1"/>
          </p:cNvSpPr>
          <p:nvPr/>
        </p:nvSpPr>
        <p:spPr bwMode="auto">
          <a:xfrm rot="5400000">
            <a:off x="8241506" y="5534819"/>
            <a:ext cx="15890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http://www.amusingplanet.com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Ekofisk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809625" y="985838"/>
            <a:ext cx="7138988" cy="3506787"/>
          </a:xfrm>
        </p:spPr>
        <p:txBody>
          <a:bodyPr/>
          <a:lstStyle/>
          <a:p>
            <a:r>
              <a:rPr lang="nl-NL" altLang="nl-NL" smtClean="0"/>
              <a:t>Oil field in Norwegian sector</a:t>
            </a:r>
          </a:p>
          <a:p>
            <a:r>
              <a:rPr lang="nl-NL" altLang="nl-NL" smtClean="0"/>
              <a:t>Reservoir in Late Cretaceous chalk</a:t>
            </a:r>
          </a:p>
          <a:p>
            <a:r>
              <a:rPr lang="nl-NL" altLang="nl-NL" smtClean="0"/>
              <a:t>High porosities, but with continued production, porosity became much less and led to subsidence</a:t>
            </a:r>
          </a:p>
          <a:p>
            <a:r>
              <a:rPr lang="nl-NL" altLang="nl-NL" smtClean="0"/>
              <a:t>Platforms had to jacked up by 6 m, a 1 billion $ operation in 1987</a:t>
            </a:r>
          </a:p>
        </p:txBody>
      </p:sp>
      <p:pic>
        <p:nvPicPr>
          <p:cNvPr id="62468" name="Picture 2" descr="http://static.offshoreenergytoday.com/wp-content/uploads/2013/01/PSA-Inspects-Telecommunications-Systems-on-Ekofisk-Nor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3021013"/>
            <a:ext cx="459581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4"/>
          <p:cNvSpPr>
            <a:spLocks noChangeArrowheads="1"/>
          </p:cNvSpPr>
          <p:nvPr/>
        </p:nvSpPr>
        <p:spPr bwMode="auto">
          <a:xfrm rot="5400000">
            <a:off x="4577557" y="5293519"/>
            <a:ext cx="1350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offshoreenergytoday.com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536575" y="428625"/>
            <a:ext cx="7772400" cy="1470025"/>
          </a:xfrm>
        </p:spPr>
        <p:txBody>
          <a:bodyPr/>
          <a:lstStyle/>
          <a:p>
            <a:pPr marL="0" indent="0"/>
            <a:r>
              <a:rPr lang="nl-NL" altLang="nl-NL" smtClean="0"/>
              <a:t>Rivers &amp; polders</a:t>
            </a:r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8196" name="Picture 2" descr="http://nijmegenleeft.nl/wp-content/uploads/TvdH20111126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7413"/>
            <a:ext cx="71882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http://bridge2more.com/wp-content/uploads/2014/04/windmill-and-pol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0"/>
            <a:ext cx="51308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7159625" cy="1244600"/>
          </a:xfrm>
        </p:spPr>
        <p:txBody>
          <a:bodyPr/>
          <a:lstStyle/>
          <a:p>
            <a:r>
              <a:rPr lang="nl-NL" altLang="nl-NL" smtClean="0"/>
              <a:t>Piper Alpha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657225" y="528638"/>
            <a:ext cx="7138988" cy="4268787"/>
          </a:xfrm>
        </p:spPr>
        <p:txBody>
          <a:bodyPr/>
          <a:lstStyle/>
          <a:p>
            <a:r>
              <a:rPr lang="nl-NL" altLang="nl-NL" smtClean="0"/>
              <a:t>Worst offshore disaster in North Sea, 1988</a:t>
            </a:r>
          </a:p>
          <a:p>
            <a:r>
              <a:rPr lang="nl-NL" altLang="nl-NL" smtClean="0"/>
              <a:t>Production platform operated by Occidental Petroleum over Piper oilfield</a:t>
            </a:r>
          </a:p>
          <a:p>
            <a:r>
              <a:rPr lang="nl-NL" altLang="nl-NL" smtClean="0"/>
              <a:t>Due to error during maintenance, gas escaped and ignited causing a large explosion and fire, killing 167 people on the platform</a:t>
            </a:r>
          </a:p>
          <a:p>
            <a:endParaRPr lang="nl-NL" altLang="nl-NL" smtClean="0"/>
          </a:p>
        </p:txBody>
      </p:sp>
      <p:pic>
        <p:nvPicPr>
          <p:cNvPr id="63492" name="Picture 2" descr="http://news.bbcimg.co.uk/media/images/68102000/jpg/_68102529_piper_alpha_f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128838"/>
            <a:ext cx="4170362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4"/>
          <p:cNvSpPr txBox="1">
            <a:spLocks noChangeArrowheads="1"/>
          </p:cNvSpPr>
          <p:nvPr/>
        </p:nvSpPr>
        <p:spPr bwMode="auto">
          <a:xfrm rot="5400000">
            <a:off x="8572500" y="2327276"/>
            <a:ext cx="638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Bbc.co.uk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270000" y="3205163"/>
            <a:ext cx="638016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857250" indent="-857250" algn="l" eaLnBrk="0" hangingPunct="0">
              <a:defRPr/>
            </a:pPr>
            <a:r>
              <a:rPr lang="nl-NL" sz="3300" kern="0" dirty="0">
                <a:latin typeface="+mj-lt"/>
                <a:ea typeface="ＭＳ Ｐゴシック" charset="-128"/>
                <a:cs typeface="ＭＳ Ｐゴシック" charset="-128"/>
              </a:rPr>
              <a:t>Future?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4598988"/>
            <a:ext cx="7907338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95263" indent="-195263" eaLnBrk="0" hangingPunct="0">
              <a:lnSpc>
                <a:spcPts val="2500"/>
              </a:lnSpc>
              <a:buClr>
                <a:srgbClr val="00A6D6"/>
              </a:buClr>
              <a:buFontTx/>
              <a:buChar char="•"/>
              <a:defRPr/>
            </a:pPr>
            <a:r>
              <a:rPr lang="nl-NL" sz="2000" kern="0" dirty="0">
                <a:latin typeface="+mn-lt"/>
                <a:ea typeface="ＭＳ Ｐゴシック" charset="-128"/>
                <a:cs typeface="ＭＳ Ｐゴシック" charset="-128"/>
              </a:rPr>
              <a:t>It is estimated that about 60-70% of the North Sea Oil has been produced</a:t>
            </a:r>
          </a:p>
          <a:p>
            <a:pPr marL="195263" indent="-195263" eaLnBrk="0" hangingPunct="0">
              <a:lnSpc>
                <a:spcPts val="2500"/>
              </a:lnSpc>
              <a:buClr>
                <a:srgbClr val="00A6D6"/>
              </a:buClr>
              <a:buFontTx/>
              <a:buChar char="•"/>
              <a:defRPr/>
            </a:pPr>
            <a:r>
              <a:rPr lang="nl-NL" sz="2000" kern="0" dirty="0">
                <a:latin typeface="+mn-lt"/>
                <a:ea typeface="ＭＳ Ｐゴシック" charset="-128"/>
                <a:cs typeface="ＭＳ Ｐゴシック" charset="-128"/>
              </a:rPr>
              <a:t>New fields are harder to find, old fields are reworked with new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ctrTitle"/>
          </p:nvPr>
        </p:nvSpPr>
        <p:spPr>
          <a:xfrm>
            <a:off x="627063" y="242888"/>
            <a:ext cx="7772400" cy="1470025"/>
          </a:xfrm>
        </p:spPr>
        <p:txBody>
          <a:bodyPr/>
          <a:lstStyle/>
          <a:p>
            <a:pPr marL="0" indent="0"/>
            <a:r>
              <a:rPr lang="en-US" altLang="nl-NL" smtClean="0"/>
              <a:t>Paleogene/Neogene:</a:t>
            </a:r>
            <a:endParaRPr lang="nl-NL" altLang="nl-NL" smtClean="0"/>
          </a:p>
        </p:txBody>
      </p:sp>
      <p:pic>
        <p:nvPicPr>
          <p:cNvPr id="64515" name="Picture 2" descr="ammonite foss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03588"/>
            <a:ext cx="22098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8" descr="http://upload.wikimedia.org/wikipedia/commons/thumb/3/33/BelemniteDB2.jpg/220px-BelemniteD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20955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0" descr="http://1.bp.blogspot.com/-6Sq1BX3U6nI/T7Hnp4PPu0I/AAAAAAAAAGc/WzbvCzNZgBs/s320/Rex-the-Green-Dinosaur-wallace-shawn-12109457-320-3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684338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1325"/>
            <a:ext cx="416083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Subtitle 2"/>
          <p:cNvSpPr>
            <a:spLocks noGrp="1"/>
          </p:cNvSpPr>
          <p:nvPr>
            <p:ph type="subTitle" idx="1"/>
          </p:nvPr>
        </p:nvSpPr>
        <p:spPr>
          <a:xfrm>
            <a:off x="801688" y="941388"/>
            <a:ext cx="6400800" cy="1752600"/>
          </a:xfrm>
        </p:spPr>
        <p:txBody>
          <a:bodyPr/>
          <a:lstStyle/>
          <a:p>
            <a:pPr algn="l"/>
            <a:r>
              <a:rPr lang="nl-NL" altLang="nl-NL" smtClean="0"/>
              <a:t>Starts with mass extinction</a:t>
            </a:r>
          </a:p>
          <a:p>
            <a:pPr algn="l"/>
            <a:r>
              <a:rPr lang="nl-NL" altLang="nl-NL" smtClean="0"/>
              <a:t>Dinosaurs, ammonites and many other disappear</a:t>
            </a:r>
          </a:p>
          <a:p>
            <a:pPr algn="l"/>
            <a:r>
              <a:rPr lang="nl-NL" altLang="nl-NL" smtClean="0"/>
              <a:t>In Netherlands/North Sea mainly marine sedimentation, lots of shales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900113"/>
            <a:ext cx="7504112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el 1"/>
          <p:cNvSpPr>
            <a:spLocks noGrp="1"/>
          </p:cNvSpPr>
          <p:nvPr>
            <p:ph type="title" idx="4294967295"/>
          </p:nvPr>
        </p:nvSpPr>
        <p:spPr>
          <a:xfrm>
            <a:off x="917575" y="0"/>
            <a:ext cx="7159625" cy="1168400"/>
          </a:xfrm>
        </p:spPr>
        <p:txBody>
          <a:bodyPr lIns="91440" tIns="45720" rIns="91440" bIns="45720" anchor="ctr"/>
          <a:lstStyle/>
          <a:p>
            <a:r>
              <a:rPr lang="en-US" altLang="nl-NL" smtClean="0"/>
              <a:t/>
            </a:r>
            <a:br>
              <a:rPr lang="en-US" altLang="nl-NL" smtClean="0"/>
            </a:br>
            <a:r>
              <a:rPr lang="en-US" altLang="nl-NL" smtClean="0"/>
              <a:t>Paleogeography Oligocene</a:t>
            </a:r>
          </a:p>
        </p:txBody>
      </p:sp>
      <p:sp>
        <p:nvSpPr>
          <p:cNvPr id="65540" name="Tekstvak 3"/>
          <p:cNvSpPr txBox="1">
            <a:spLocks noChangeArrowheads="1"/>
          </p:cNvSpPr>
          <p:nvPr/>
        </p:nvSpPr>
        <p:spPr bwMode="auto">
          <a:xfrm>
            <a:off x="3529013" y="174625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800">
                <a:latin typeface="Times New Roman" panose="02020603050405020304" pitchFamily="18" charset="0"/>
                <a:cs typeface="Times New Roman" panose="02020603050405020304" pitchFamily="18" charset="0"/>
              </a:rPr>
              <a:t>Deep marine</a:t>
            </a:r>
            <a:endParaRPr lang="en-US" altLang="nl-NL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1" name="Tekstvak 4"/>
          <p:cNvSpPr txBox="1">
            <a:spLocks noChangeArrowheads="1"/>
          </p:cNvSpPr>
          <p:nvPr/>
        </p:nvSpPr>
        <p:spPr bwMode="auto">
          <a:xfrm>
            <a:off x="4279900" y="3059113"/>
            <a:ext cx="1601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800">
                <a:latin typeface="Times New Roman" panose="02020603050405020304" pitchFamily="18" charset="0"/>
                <a:cs typeface="Times New Roman" panose="02020603050405020304" pitchFamily="18" charset="0"/>
              </a:rPr>
              <a:t>shallow marine</a:t>
            </a:r>
            <a:endParaRPr lang="en-US" altLang="nl-NL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2" name="Tekstvak 5"/>
          <p:cNvSpPr txBox="1">
            <a:spLocks noChangeArrowheads="1"/>
          </p:cNvSpPr>
          <p:nvPr/>
        </p:nvSpPr>
        <p:spPr bwMode="auto">
          <a:xfrm>
            <a:off x="5735638" y="3871913"/>
            <a:ext cx="65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800">
                <a:latin typeface="Times New Roman" panose="02020603050405020304" pitchFamily="18" charset="0"/>
                <a:cs typeface="Times New Roman" panose="02020603050405020304" pitchFamily="18" charset="0"/>
              </a:rPr>
              <a:t>coast</a:t>
            </a:r>
            <a:endParaRPr lang="en-US" altLang="nl-NL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3" name="Tekstvak 6"/>
          <p:cNvSpPr txBox="1">
            <a:spLocks noChangeArrowheads="1"/>
          </p:cNvSpPr>
          <p:nvPr/>
        </p:nvSpPr>
        <p:spPr bwMode="auto">
          <a:xfrm>
            <a:off x="7038975" y="3219450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800">
                <a:latin typeface="Times New Roman" panose="02020603050405020304" pitchFamily="18" charset="0"/>
                <a:cs typeface="Times New Roman" panose="02020603050405020304" pitchFamily="18" charset="0"/>
              </a:rPr>
              <a:t>fluviatile</a:t>
            </a:r>
            <a:endParaRPr lang="en-US" altLang="nl-NL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879475" y="0"/>
            <a:ext cx="7159625" cy="1244600"/>
          </a:xfrm>
        </p:spPr>
        <p:txBody>
          <a:bodyPr lIns="91440" tIns="45720" rIns="91440" bIns="45720" anchor="ctr"/>
          <a:lstStyle/>
          <a:p>
            <a:r>
              <a:rPr lang="en-US" altLang="nl-NL" smtClean="0"/>
              <a:t>Miocene in SW NL &amp; NE Germany</a:t>
            </a:r>
          </a:p>
        </p:txBody>
      </p:sp>
      <p:pic>
        <p:nvPicPr>
          <p:cNvPr id="66563" name="Picture 4" descr="tertbruink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r="4416" b="6253"/>
          <a:stretch>
            <a:fillRect/>
          </a:stretch>
        </p:blipFill>
        <p:spPr>
          <a:xfrm>
            <a:off x="0" y="1460500"/>
            <a:ext cx="9121775" cy="3408363"/>
          </a:xfrm>
          <a:ln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6564" name="Tekstvak 3"/>
          <p:cNvSpPr txBox="1">
            <a:spLocks noChangeArrowheads="1"/>
          </p:cNvSpPr>
          <p:nvPr/>
        </p:nvSpPr>
        <p:spPr bwMode="auto">
          <a:xfrm>
            <a:off x="6665913" y="996950"/>
            <a:ext cx="139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Peat deposits</a:t>
            </a:r>
            <a:endParaRPr lang="en-US" altLang="nl-NL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565" name="Rechte verbindingslijn met pijl 5"/>
          <p:cNvCxnSpPr>
            <a:cxnSpLocks noChangeShapeType="1"/>
            <a:stCxn id="66564" idx="2"/>
          </p:cNvCxnSpPr>
          <p:nvPr/>
        </p:nvCxnSpPr>
        <p:spPr bwMode="auto">
          <a:xfrm flipH="1">
            <a:off x="7196138" y="1366838"/>
            <a:ext cx="168275" cy="8001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171575" y="2914650"/>
            <a:ext cx="952500" cy="27622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dirty="0"/>
              <a:t>Marine clay</a:t>
            </a:r>
            <a:endParaRPr lang="nl-NL" sz="1200" dirty="0"/>
          </a:p>
        </p:txBody>
      </p:sp>
      <p:sp>
        <p:nvSpPr>
          <p:cNvPr id="66567" name="TextBox 2"/>
          <p:cNvSpPr txBox="1">
            <a:spLocks noChangeArrowheads="1"/>
          </p:cNvSpPr>
          <p:nvPr/>
        </p:nvSpPr>
        <p:spPr bwMode="auto">
          <a:xfrm>
            <a:off x="7939088" y="2374900"/>
            <a:ext cx="782637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200"/>
              <a:t>Fluviatile</a:t>
            </a:r>
            <a:endParaRPr lang="nl-NL" altLang="nl-NL" sz="1200"/>
          </a:p>
        </p:txBody>
      </p:sp>
      <p:sp>
        <p:nvSpPr>
          <p:cNvPr id="66568" name="TextBox 3"/>
          <p:cNvSpPr txBox="1">
            <a:spLocks noChangeArrowheads="1"/>
          </p:cNvSpPr>
          <p:nvPr/>
        </p:nvSpPr>
        <p:spPr bwMode="auto">
          <a:xfrm>
            <a:off x="5410200" y="2728913"/>
            <a:ext cx="1114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200"/>
              <a:t>Coastal sands</a:t>
            </a:r>
            <a:endParaRPr lang="nl-NL" altLang="nl-NL" sz="1200"/>
          </a:p>
        </p:txBody>
      </p:sp>
      <p:sp>
        <p:nvSpPr>
          <p:cNvPr id="66569" name="TextBox 4"/>
          <p:cNvSpPr txBox="1">
            <a:spLocks noChangeArrowheads="1"/>
          </p:cNvSpPr>
          <p:nvPr/>
        </p:nvSpPr>
        <p:spPr bwMode="auto">
          <a:xfrm>
            <a:off x="2681288" y="4559300"/>
            <a:ext cx="923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200"/>
              <a:t>Silver sand</a:t>
            </a:r>
            <a:endParaRPr lang="nl-NL" altLang="nl-NL" sz="1200"/>
          </a:p>
        </p:txBody>
      </p:sp>
      <p:cxnSp>
        <p:nvCxnSpPr>
          <p:cNvPr id="66570" name="Straight Arrow Connector 6"/>
          <p:cNvCxnSpPr>
            <a:cxnSpLocks noChangeShapeType="1"/>
          </p:cNvCxnSpPr>
          <p:nvPr/>
        </p:nvCxnSpPr>
        <p:spPr bwMode="auto">
          <a:xfrm flipV="1">
            <a:off x="3143250" y="2514600"/>
            <a:ext cx="642938" cy="2044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15070-356-16 Zilverz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/>
          <a:stretch>
            <a:fillRect/>
          </a:stretch>
        </p:blipFill>
        <p:spPr bwMode="auto">
          <a:xfrm>
            <a:off x="130175" y="1147763"/>
            <a:ext cx="8864600" cy="54816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7366000" y="6581775"/>
            <a:ext cx="1633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Foto: H.J.A. Berendsen</a:t>
            </a:r>
            <a:endParaRPr lang="en-GB" altLang="nl-NL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8" name="Titel 4"/>
          <p:cNvSpPr>
            <a:spLocks noGrp="1"/>
          </p:cNvSpPr>
          <p:nvPr>
            <p:ph type="title" idx="4294967295"/>
          </p:nvPr>
        </p:nvSpPr>
        <p:spPr>
          <a:xfrm>
            <a:off x="1038225" y="115888"/>
            <a:ext cx="8105775" cy="644525"/>
          </a:xfrm>
        </p:spPr>
        <p:txBody>
          <a:bodyPr lIns="91440" tIns="45720" rIns="91440" bIns="45720" anchor="ctr"/>
          <a:lstStyle/>
          <a:p>
            <a:r>
              <a:rPr lang="nl-NL" altLang="nl-NL" smtClean="0">
                <a:solidFill>
                  <a:srgbClr val="002060"/>
                </a:solidFill>
              </a:rPr>
              <a:t>Miocene silversand-mining </a:t>
            </a:r>
            <a:br>
              <a:rPr lang="nl-NL" altLang="nl-NL" smtClean="0">
                <a:solidFill>
                  <a:srgbClr val="002060"/>
                </a:solidFill>
              </a:rPr>
            </a:br>
            <a:r>
              <a:rPr lang="nl-NL" altLang="nl-NL" smtClean="0">
                <a:solidFill>
                  <a:srgbClr val="002060"/>
                </a:solidFill>
              </a:rPr>
              <a:t>(South-Limburg)</a:t>
            </a:r>
            <a:endParaRPr lang="en-US" altLang="nl-NL" smtClean="0">
              <a:solidFill>
                <a:srgbClr val="002060"/>
              </a:solidFill>
            </a:endParaRPr>
          </a:p>
        </p:txBody>
      </p:sp>
      <p:sp>
        <p:nvSpPr>
          <p:cNvPr id="67589" name="Tekstvak 5"/>
          <p:cNvSpPr txBox="1">
            <a:spLocks noChangeArrowheads="1"/>
          </p:cNvSpPr>
          <p:nvPr/>
        </p:nvSpPr>
        <p:spPr bwMode="auto">
          <a:xfrm>
            <a:off x="2584450" y="1641475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800">
                <a:latin typeface="Times New Roman" panose="02020603050405020304" pitchFamily="18" charset="0"/>
                <a:cs typeface="Times New Roman" panose="02020603050405020304" pitchFamily="18" charset="0"/>
              </a:rPr>
              <a:t>Heksenberg Formation</a:t>
            </a:r>
          </a:p>
        </p:txBody>
      </p:sp>
      <p:cxnSp>
        <p:nvCxnSpPr>
          <p:cNvPr id="67590" name="Rechte verbindingslijn met pijl 7"/>
          <p:cNvCxnSpPr>
            <a:cxnSpLocks noChangeShapeType="1"/>
            <a:stCxn id="67589" idx="2"/>
          </p:cNvCxnSpPr>
          <p:nvPr/>
        </p:nvCxnSpPr>
        <p:spPr bwMode="auto">
          <a:xfrm flipH="1">
            <a:off x="3602038" y="2011363"/>
            <a:ext cx="133350" cy="1039812"/>
          </a:xfrm>
          <a:prstGeom prst="straightConnector1">
            <a:avLst/>
          </a:prstGeom>
          <a:noFill/>
          <a:ln w="952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2"/>
          <p:cNvSpPr>
            <a:spLocks noGrp="1"/>
          </p:cNvSpPr>
          <p:nvPr>
            <p:ph type="title" idx="4294967295"/>
          </p:nvPr>
        </p:nvSpPr>
        <p:spPr>
          <a:xfrm>
            <a:off x="555625" y="266700"/>
            <a:ext cx="7159625" cy="558800"/>
          </a:xfrm>
        </p:spPr>
        <p:txBody>
          <a:bodyPr lIns="91440" tIns="45720" rIns="91440" bIns="45720" anchor="ctr"/>
          <a:lstStyle/>
          <a:p>
            <a:r>
              <a:rPr lang="en-US" altLang="nl-NL" sz="2900" smtClean="0"/>
              <a:t>Browncoal, Miocene, Germany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430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175"/>
            <a:ext cx="91440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715125" y="6583363"/>
            <a:ext cx="1870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200" b="1">
                <a:solidFill>
                  <a:srgbClr val="FFFF00"/>
                </a:solidFill>
              </a:rPr>
              <a:t>After Berendsen 1997</a:t>
            </a:r>
            <a:endParaRPr lang="en-GB" altLang="nl-NL" sz="1200" b="1">
              <a:solidFill>
                <a:srgbClr val="FFFF00"/>
              </a:solidFill>
            </a:endParaRPr>
          </a:p>
        </p:txBody>
      </p:sp>
      <p:sp>
        <p:nvSpPr>
          <p:cNvPr id="69636" name="Titel 4"/>
          <p:cNvSpPr>
            <a:spLocks noGrp="1"/>
          </p:cNvSpPr>
          <p:nvPr>
            <p:ph type="title"/>
          </p:nvPr>
        </p:nvSpPr>
        <p:spPr>
          <a:xfrm>
            <a:off x="3648075" y="115888"/>
            <a:ext cx="5257800" cy="644525"/>
          </a:xfrm>
        </p:spPr>
        <p:txBody>
          <a:bodyPr/>
          <a:lstStyle/>
          <a:p>
            <a:pPr eaLnBrk="1" hangingPunct="1"/>
            <a:r>
              <a:rPr lang="en-US" altLang="nl-NL" smtClean="0"/>
              <a:t>Pleistocene geography</a:t>
            </a:r>
          </a:p>
        </p:txBody>
      </p:sp>
      <p:sp>
        <p:nvSpPr>
          <p:cNvPr id="69637" name="Tekstvak 5"/>
          <p:cNvSpPr txBox="1">
            <a:spLocks noChangeArrowheads="1"/>
          </p:cNvSpPr>
          <p:nvPr/>
        </p:nvSpPr>
        <p:spPr bwMode="auto">
          <a:xfrm>
            <a:off x="2370138" y="671513"/>
            <a:ext cx="2049462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/>
              <a:t>Eridanos river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/>
              <a:t>“Baltic river”</a:t>
            </a:r>
          </a:p>
        </p:txBody>
      </p:sp>
      <p:cxnSp>
        <p:nvCxnSpPr>
          <p:cNvPr id="69638" name="Rechte verbindingslijn met pijl 7"/>
          <p:cNvCxnSpPr>
            <a:cxnSpLocks noChangeShapeType="1"/>
            <a:stCxn id="69637" idx="2"/>
          </p:cNvCxnSpPr>
          <p:nvPr/>
        </p:nvCxnSpPr>
        <p:spPr bwMode="auto">
          <a:xfrm flipH="1">
            <a:off x="2717800" y="1501775"/>
            <a:ext cx="677863" cy="108585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EURRET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066800"/>
            <a:ext cx="7407275" cy="55260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8074025" y="6583363"/>
            <a:ext cx="965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nl-NL" altLang="nl-NL" sz="1200" i="1">
                <a:solidFill>
                  <a:srgbClr val="002060"/>
                </a:solidFill>
              </a:rPr>
              <a:t>Dutch 2003</a:t>
            </a:r>
            <a:endParaRPr lang="en-GB" altLang="nl-NL" sz="1200" i="1">
              <a:solidFill>
                <a:srgbClr val="002060"/>
              </a:solidFill>
            </a:endParaRPr>
          </a:p>
        </p:txBody>
      </p:sp>
      <p:sp>
        <p:nvSpPr>
          <p:cNvPr id="70660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Glacial retreat Europa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g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/>
          <a:stretch>
            <a:fillRect/>
          </a:stretch>
        </p:blipFill>
        <p:spPr bwMode="auto">
          <a:xfrm>
            <a:off x="381000" y="1133475"/>
            <a:ext cx="8732838" cy="55197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itel 2"/>
          <p:cNvSpPr>
            <a:spLocks noGrp="1"/>
          </p:cNvSpPr>
          <p:nvPr>
            <p:ph type="title"/>
          </p:nvPr>
        </p:nvSpPr>
        <p:spPr>
          <a:xfrm>
            <a:off x="493713" y="107950"/>
            <a:ext cx="8509000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Isostatic rebound</a:t>
            </a:r>
          </a:p>
        </p:txBody>
      </p:sp>
      <p:sp>
        <p:nvSpPr>
          <p:cNvPr id="71684" name="Tekstvak 3"/>
          <p:cNvSpPr txBox="1">
            <a:spLocks noChangeArrowheads="1"/>
          </p:cNvSpPr>
          <p:nvPr/>
        </p:nvSpPr>
        <p:spPr bwMode="auto">
          <a:xfrm>
            <a:off x="6407150" y="2524125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 b="1"/>
              <a:t>Crust</a:t>
            </a:r>
          </a:p>
        </p:txBody>
      </p:sp>
      <p:sp>
        <p:nvSpPr>
          <p:cNvPr id="71685" name="Tekstvak 4"/>
          <p:cNvSpPr txBox="1">
            <a:spLocks noChangeArrowheads="1"/>
          </p:cNvSpPr>
          <p:nvPr/>
        </p:nvSpPr>
        <p:spPr bwMode="auto">
          <a:xfrm>
            <a:off x="6326188" y="2967038"/>
            <a:ext cx="124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 b="1"/>
              <a:t>Mantle</a:t>
            </a:r>
          </a:p>
        </p:txBody>
      </p:sp>
      <p:sp>
        <p:nvSpPr>
          <p:cNvPr id="71686" name="Tekstvak 5"/>
          <p:cNvSpPr txBox="1">
            <a:spLocks noChangeArrowheads="1"/>
          </p:cNvSpPr>
          <p:nvPr/>
        </p:nvSpPr>
        <p:spPr bwMode="auto">
          <a:xfrm>
            <a:off x="5108575" y="2101850"/>
            <a:ext cx="679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 b="1"/>
              <a:t>Ice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2"/>
          <p:cNvSpPr>
            <a:spLocks noGrp="1"/>
          </p:cNvSpPr>
          <p:nvPr>
            <p:ph type="title"/>
          </p:nvPr>
        </p:nvSpPr>
        <p:spPr>
          <a:xfrm>
            <a:off x="115888" y="1116013"/>
            <a:ext cx="2740025" cy="2154237"/>
          </a:xfrm>
        </p:spPr>
        <p:txBody>
          <a:bodyPr/>
          <a:lstStyle/>
          <a:p>
            <a:pPr algn="ctr" eaLnBrk="1" hangingPunct="1"/>
            <a:r>
              <a:rPr lang="en-US" altLang="nl-NL" smtClean="0"/>
              <a:t>      Early </a:t>
            </a:r>
            <a:br>
              <a:rPr lang="en-US" altLang="nl-NL" smtClean="0"/>
            </a:br>
            <a:r>
              <a:rPr lang="en-US" altLang="nl-NL" smtClean="0"/>
              <a:t>Holocene sea level rise and coastal displacement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15875"/>
            <a:ext cx="59436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kstvak 3"/>
          <p:cNvSpPr txBox="1">
            <a:spLocks noChangeArrowheads="1"/>
          </p:cNvSpPr>
          <p:nvPr/>
        </p:nvSpPr>
        <p:spPr bwMode="auto">
          <a:xfrm>
            <a:off x="3275013" y="82550"/>
            <a:ext cx="2205037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600"/>
              <a:t>Late Preboreal, 9000 BP</a:t>
            </a:r>
          </a:p>
        </p:txBody>
      </p:sp>
      <p:sp>
        <p:nvSpPr>
          <p:cNvPr id="72709" name="Tekstvak 4"/>
          <p:cNvSpPr txBox="1">
            <a:spLocks noChangeArrowheads="1"/>
          </p:cNvSpPr>
          <p:nvPr/>
        </p:nvSpPr>
        <p:spPr bwMode="auto">
          <a:xfrm>
            <a:off x="6334125" y="84138"/>
            <a:ext cx="204470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600"/>
              <a:t>Early Boreal, 8700 BP</a:t>
            </a:r>
          </a:p>
        </p:txBody>
      </p:sp>
      <p:sp>
        <p:nvSpPr>
          <p:cNvPr id="72710" name="Tekstvak 5"/>
          <p:cNvSpPr txBox="1">
            <a:spLocks noChangeArrowheads="1"/>
          </p:cNvSpPr>
          <p:nvPr/>
        </p:nvSpPr>
        <p:spPr bwMode="auto">
          <a:xfrm>
            <a:off x="3290888" y="3606800"/>
            <a:ext cx="1963737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600"/>
              <a:t>Late Boreal, 8300 BP</a:t>
            </a:r>
          </a:p>
        </p:txBody>
      </p:sp>
      <p:sp>
        <p:nvSpPr>
          <p:cNvPr id="72711" name="Tekstvak 6"/>
          <p:cNvSpPr txBox="1">
            <a:spLocks noChangeArrowheads="1"/>
          </p:cNvSpPr>
          <p:nvPr/>
        </p:nvSpPr>
        <p:spPr bwMode="auto">
          <a:xfrm>
            <a:off x="6337300" y="3606800"/>
            <a:ext cx="2147888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1600"/>
              <a:t>Early Atlantic, 7800 BP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536575" y="280988"/>
            <a:ext cx="7772400" cy="1470025"/>
          </a:xfrm>
        </p:spPr>
        <p:txBody>
          <a:bodyPr/>
          <a:lstStyle/>
          <a:p>
            <a:pPr marL="0" indent="0"/>
            <a:r>
              <a:rPr lang="nl-NL" altLang="nl-NL" smtClean="0"/>
              <a:t>However, below our feet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560388" y="1414463"/>
            <a:ext cx="4572000" cy="1752600"/>
          </a:xfrm>
        </p:spPr>
        <p:txBody>
          <a:bodyPr/>
          <a:lstStyle/>
          <a:p>
            <a:r>
              <a:rPr lang="nl-NL" altLang="nl-NL" smtClean="0"/>
              <a:t>Map of pre-Tertiary structure of the Netherlands</a:t>
            </a:r>
          </a:p>
          <a:p>
            <a:r>
              <a:rPr lang="nl-NL" altLang="nl-NL" smtClean="0"/>
              <a:t>System of basins and highs,</a:t>
            </a:r>
          </a:p>
          <a:p>
            <a:r>
              <a:rPr lang="nl-NL" altLang="nl-NL" smtClean="0"/>
              <a:t>Faults, folds, unconformities...</a:t>
            </a:r>
          </a:p>
          <a:p>
            <a:r>
              <a:rPr lang="nl-NL" altLang="nl-NL" smtClean="0"/>
              <a:t>Much more excitement!</a:t>
            </a:r>
          </a:p>
        </p:txBody>
      </p:sp>
      <p:pic>
        <p:nvPicPr>
          <p:cNvPr id="9220" name="image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0"/>
            <a:ext cx="2868612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3638"/>
            <a:ext cx="91440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OvN-fig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"/>
          <a:stretch>
            <a:fillRect/>
          </a:stretch>
        </p:blipFill>
        <p:spPr bwMode="auto">
          <a:xfrm>
            <a:off x="0" y="0"/>
            <a:ext cx="6080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7318375" y="6583363"/>
            <a:ext cx="1825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1200" b="1"/>
              <a:t>De Mulder et al. 2003</a:t>
            </a:r>
            <a:endParaRPr lang="en-GB" altLang="nl-NL" sz="1200" b="1"/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6953250" y="4838700"/>
            <a:ext cx="2163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2400" b="1"/>
              <a:t>Netherlands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2400" b="1"/>
              <a:t>2600 yr BP</a:t>
            </a:r>
          </a:p>
        </p:txBody>
      </p:sp>
      <p:sp>
        <p:nvSpPr>
          <p:cNvPr id="73733" name="Tekstvak 5"/>
          <p:cNvSpPr txBox="1">
            <a:spLocks noChangeArrowheads="1"/>
          </p:cNvSpPr>
          <p:nvPr/>
        </p:nvSpPr>
        <p:spPr bwMode="auto">
          <a:xfrm>
            <a:off x="382588" y="966788"/>
            <a:ext cx="1525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 b="1"/>
              <a:t>Sands</a:t>
            </a:r>
          </a:p>
        </p:txBody>
      </p:sp>
      <p:sp>
        <p:nvSpPr>
          <p:cNvPr id="73734" name="Tekstvak 6"/>
          <p:cNvSpPr txBox="1">
            <a:spLocks noChangeArrowheads="1"/>
          </p:cNvSpPr>
          <p:nvPr/>
        </p:nvSpPr>
        <p:spPr bwMode="auto">
          <a:xfrm>
            <a:off x="382588" y="2300288"/>
            <a:ext cx="974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 b="1"/>
              <a:t>Peat</a:t>
            </a:r>
          </a:p>
        </p:txBody>
      </p:sp>
      <p:sp>
        <p:nvSpPr>
          <p:cNvPr id="73735" name="Tekstvak 7"/>
          <p:cNvSpPr txBox="1">
            <a:spLocks noChangeArrowheads="1"/>
          </p:cNvSpPr>
          <p:nvPr/>
        </p:nvSpPr>
        <p:spPr bwMode="auto">
          <a:xfrm>
            <a:off x="368300" y="1654175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 b="1"/>
              <a:t>Tidal</a:t>
            </a:r>
          </a:p>
        </p:txBody>
      </p:sp>
      <p:sp>
        <p:nvSpPr>
          <p:cNvPr id="73736" name="Tekstvak 8"/>
          <p:cNvSpPr txBox="1">
            <a:spLocks noChangeArrowheads="1"/>
          </p:cNvSpPr>
          <p:nvPr/>
        </p:nvSpPr>
        <p:spPr bwMode="auto">
          <a:xfrm>
            <a:off x="382588" y="300038"/>
            <a:ext cx="1525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 b="1"/>
              <a:t>Till</a:t>
            </a:r>
          </a:p>
        </p:txBody>
      </p:sp>
      <p:sp>
        <p:nvSpPr>
          <p:cNvPr id="73737" name="Tekstvak 9"/>
          <p:cNvSpPr txBox="1">
            <a:spLocks noChangeArrowheads="1"/>
          </p:cNvSpPr>
          <p:nvPr/>
        </p:nvSpPr>
        <p:spPr bwMode="auto">
          <a:xfrm>
            <a:off x="355600" y="2967038"/>
            <a:ext cx="1831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nl-NL" sz="2400" b="1"/>
              <a:t>Beach ridge</a:t>
            </a:r>
          </a:p>
        </p:txBody>
      </p:sp>
      <p:cxnSp>
        <p:nvCxnSpPr>
          <p:cNvPr id="73738" name="Rechte verbindingslijn met pijl 10"/>
          <p:cNvCxnSpPr>
            <a:cxnSpLocks noChangeShapeType="1"/>
            <a:stCxn id="73736" idx="3"/>
          </p:cNvCxnSpPr>
          <p:nvPr/>
        </p:nvCxnSpPr>
        <p:spPr bwMode="auto">
          <a:xfrm>
            <a:off x="1908175" y="531813"/>
            <a:ext cx="2349500" cy="4778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9" name="Rechte verbindingslijn met pijl 11"/>
          <p:cNvCxnSpPr>
            <a:cxnSpLocks noChangeShapeType="1"/>
            <a:stCxn id="73733" idx="3"/>
          </p:cNvCxnSpPr>
          <p:nvPr/>
        </p:nvCxnSpPr>
        <p:spPr bwMode="auto">
          <a:xfrm>
            <a:off x="1908175" y="1198563"/>
            <a:ext cx="2132013" cy="18859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0" name="Rechte verbindingslijn met pijl 12"/>
          <p:cNvCxnSpPr>
            <a:cxnSpLocks noChangeShapeType="1"/>
            <a:stCxn id="73737" idx="2"/>
          </p:cNvCxnSpPr>
          <p:nvPr/>
        </p:nvCxnSpPr>
        <p:spPr bwMode="auto">
          <a:xfrm flipV="1">
            <a:off x="1271588" y="3698875"/>
            <a:ext cx="311150" cy="984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1" name="Rechte verbindingslijn met pijl 13"/>
          <p:cNvCxnSpPr>
            <a:cxnSpLocks noChangeShapeType="1"/>
            <a:stCxn id="73734" idx="3"/>
          </p:cNvCxnSpPr>
          <p:nvPr/>
        </p:nvCxnSpPr>
        <p:spPr bwMode="auto">
          <a:xfrm>
            <a:off x="1357313" y="2532063"/>
            <a:ext cx="1127125" cy="6619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2" name="Rechte verbindingslijn met pijl 14"/>
          <p:cNvCxnSpPr>
            <a:cxnSpLocks noChangeShapeType="1"/>
            <a:stCxn id="73735" idx="3"/>
          </p:cNvCxnSpPr>
          <p:nvPr/>
        </p:nvCxnSpPr>
        <p:spPr bwMode="auto">
          <a:xfrm>
            <a:off x="1716088" y="1884363"/>
            <a:ext cx="671512" cy="1222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3743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1292225"/>
            <a:ext cx="30575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 result for meanders neder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276350"/>
            <a:ext cx="8572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1"/>
          <p:cNvSpPr>
            <a:spLocks noGrp="1"/>
          </p:cNvSpPr>
          <p:nvPr>
            <p:ph type="ctrTitle"/>
          </p:nvPr>
        </p:nvSpPr>
        <p:spPr>
          <a:xfrm>
            <a:off x="661988" y="100013"/>
            <a:ext cx="7772400" cy="1470025"/>
          </a:xfrm>
        </p:spPr>
        <p:txBody>
          <a:bodyPr/>
          <a:lstStyle/>
          <a:p>
            <a:pPr marL="0" indent="0"/>
            <a:r>
              <a:rPr lang="en-GB" altLang="nl-NL" smtClean="0"/>
              <a:t>Meandering rivers</a:t>
            </a:r>
            <a:endParaRPr lang="nl-NL" altLang="nl-NL" smtClean="0"/>
          </a:p>
        </p:txBody>
      </p:sp>
      <p:sp>
        <p:nvSpPr>
          <p:cNvPr id="74756" name="Subtitle 2"/>
          <p:cNvSpPr>
            <a:spLocks noGrp="1"/>
          </p:cNvSpPr>
          <p:nvPr>
            <p:ph type="subTitle" idx="1"/>
          </p:nvPr>
        </p:nvSpPr>
        <p:spPr>
          <a:xfrm>
            <a:off x="884238" y="692150"/>
            <a:ext cx="6400800" cy="1752600"/>
          </a:xfrm>
        </p:spPr>
        <p:txBody>
          <a:bodyPr/>
          <a:lstStyle/>
          <a:p>
            <a:r>
              <a:rPr lang="en-GB" altLang="nl-NL" smtClean="0"/>
              <a:t>Rivers transport sand and clay to delta/Netherlands</a:t>
            </a:r>
            <a:endParaRPr lang="nl-NL" altLang="nl-NL" smtClean="0"/>
          </a:p>
        </p:txBody>
      </p:sp>
      <p:sp>
        <p:nvSpPr>
          <p:cNvPr id="74757" name="TextBox 3"/>
          <p:cNvSpPr txBox="1">
            <a:spLocks noChangeArrowheads="1"/>
          </p:cNvSpPr>
          <p:nvPr/>
        </p:nvSpPr>
        <p:spPr bwMode="auto">
          <a:xfrm rot="5400000">
            <a:off x="8001000" y="4986338"/>
            <a:ext cx="21796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000"/>
              <a:t>http://siebeswart.photoshelter.com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>
          <a:xfrm>
            <a:off x="927100" y="79375"/>
            <a:ext cx="7159625" cy="1244600"/>
          </a:xfrm>
        </p:spPr>
        <p:txBody>
          <a:bodyPr/>
          <a:lstStyle/>
          <a:p>
            <a:pPr eaLnBrk="1" hangingPunct="1"/>
            <a:r>
              <a:rPr lang="en-US" altLang="nl-NL" smtClean="0"/>
              <a:t>Conclusions Holocene in NL</a:t>
            </a:r>
          </a:p>
        </p:txBody>
      </p:sp>
      <p:sp>
        <p:nvSpPr>
          <p:cNvPr id="75779" name="Tijdelijke aanduiding voor inhoud 2"/>
          <p:cNvSpPr>
            <a:spLocks noGrp="1"/>
          </p:cNvSpPr>
          <p:nvPr>
            <p:ph idx="1"/>
          </p:nvPr>
        </p:nvSpPr>
        <p:spPr>
          <a:xfrm>
            <a:off x="925513" y="785813"/>
            <a:ext cx="6892925" cy="4711700"/>
          </a:xfrm>
        </p:spPr>
        <p:txBody>
          <a:bodyPr/>
          <a:lstStyle/>
          <a:p>
            <a:pPr eaLnBrk="1" hangingPunct="1"/>
            <a:r>
              <a:rPr lang="en-US" altLang="nl-NL" smtClean="0"/>
              <a:t>Seal level has risen over 50 metres since last ice age, on average 50 cm/1000y (decreasing in time)</a:t>
            </a:r>
          </a:p>
          <a:p>
            <a:pPr lvl="1" eaLnBrk="1" hangingPunct="1"/>
            <a:r>
              <a:rPr lang="en-US" altLang="nl-NL" sz="2000" smtClean="0"/>
              <a:t>Present prediction by KNMI is 30-90 cm in next century</a:t>
            </a:r>
          </a:p>
          <a:p>
            <a:pPr eaLnBrk="1" hangingPunct="1"/>
            <a:r>
              <a:rPr lang="en-US" altLang="nl-NL" smtClean="0"/>
              <a:t>Temperature rise last 10.000yearswas ~0.15</a:t>
            </a:r>
            <a:r>
              <a:rPr lang="en-US" altLang="nl-NL" baseline="30000" smtClean="0"/>
              <a:t>o</a:t>
            </a:r>
            <a:r>
              <a:rPr lang="en-US" altLang="nl-NL" smtClean="0"/>
              <a:t>C/century</a:t>
            </a:r>
          </a:p>
          <a:p>
            <a:pPr lvl="1" eaLnBrk="1" hangingPunct="1"/>
            <a:r>
              <a:rPr lang="en-US" altLang="nl-NL" sz="2000" smtClean="0"/>
              <a:t>Prediction next century~ 2-6</a:t>
            </a:r>
            <a:r>
              <a:rPr lang="en-US" altLang="nl-NL" sz="2000" baseline="30000" smtClean="0"/>
              <a:t>o</a:t>
            </a:r>
            <a:r>
              <a:rPr lang="en-US" altLang="nl-NL" sz="2000" smtClean="0"/>
              <a:t>C rise.</a:t>
            </a:r>
          </a:p>
          <a:p>
            <a:pPr eaLnBrk="1" hangingPunct="1"/>
            <a:r>
              <a:rPr lang="en-US" altLang="nl-NL" smtClean="0"/>
              <a:t>Costline hardly changed last 6000 years because sand was added by sea and rivers.</a:t>
            </a:r>
          </a:p>
          <a:p>
            <a:pPr eaLnBrk="1" hangingPunct="1"/>
            <a:r>
              <a:rPr lang="en-US" altLang="nl-NL" smtClean="0"/>
              <a:t>The river channel-belts constantly changed during the Holocene due to avulsion.</a:t>
            </a:r>
          </a:p>
          <a:p>
            <a:pPr eaLnBrk="1" hangingPunct="1"/>
            <a:r>
              <a:rPr lang="en-US" altLang="nl-NL" smtClean="0"/>
              <a:t>Currently controlled by civil engineers </a:t>
            </a:r>
          </a:p>
        </p:txBody>
      </p:sp>
      <p:pic>
        <p:nvPicPr>
          <p:cNvPr id="75780" name="Picture 4" descr="https://landschapinnederland.nl/sites/default/files/styles/slide_item/public/slide_images/Grootschermer%20met%20in%20de%20voorgrond%20de%20Eilandspolder.jpg?itok=bhuG_Oq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5488"/>
            <a:ext cx="914400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Next week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842963" y="1176338"/>
            <a:ext cx="7138987" cy="3506787"/>
          </a:xfrm>
        </p:spPr>
        <p:txBody>
          <a:bodyPr/>
          <a:lstStyle/>
          <a:p>
            <a:r>
              <a:rPr lang="nl-NL" altLang="nl-NL" dirty="0" err="1" smtClean="0"/>
              <a:t>Alps</a:t>
            </a:r>
            <a:r>
              <a:rPr lang="nl-NL" altLang="nl-NL" dirty="0" smtClean="0"/>
              <a:t> </a:t>
            </a:r>
            <a:r>
              <a:rPr lang="nl-NL" altLang="nl-NL" dirty="0" smtClean="0"/>
              <a:t>&amp; </a:t>
            </a:r>
            <a:r>
              <a:rPr lang="nl-NL" altLang="nl-NL" dirty="0" err="1" smtClean="0"/>
              <a:t>Scandinavia</a:t>
            </a:r>
            <a:endParaRPr lang="nl-NL" altLang="nl-NL" dirty="0" smtClean="0"/>
          </a:p>
          <a:p>
            <a:r>
              <a:rPr lang="nl-NL" altLang="nl-NL" dirty="0" err="1" smtClean="0"/>
              <a:t>Study</a:t>
            </a:r>
            <a:r>
              <a:rPr lang="nl-NL" altLang="nl-NL" dirty="0" smtClean="0"/>
              <a:t> Strike slip &amp; </a:t>
            </a:r>
            <a:r>
              <a:rPr lang="nl-NL" altLang="nl-NL" dirty="0" err="1" smtClean="0"/>
              <a:t>Inversion</a:t>
            </a:r>
            <a:endParaRPr lang="nl-NL" altLang="nl-NL" dirty="0" smtClean="0"/>
          </a:p>
          <a:p>
            <a:r>
              <a:rPr lang="nl-NL" altLang="nl-NL" dirty="0" smtClean="0"/>
              <a:t>General </a:t>
            </a:r>
            <a:r>
              <a:rPr lang="nl-NL" altLang="nl-NL" dirty="0" err="1" smtClean="0"/>
              <a:t>questions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about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all</a:t>
            </a:r>
            <a:r>
              <a:rPr lang="nl-NL" altLang="nl-NL" dirty="0" smtClean="0"/>
              <a:t> subjects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74688" y="171450"/>
            <a:ext cx="7772400" cy="1470025"/>
          </a:xfrm>
        </p:spPr>
        <p:txBody>
          <a:bodyPr/>
          <a:lstStyle/>
          <a:p>
            <a:pPr marL="0" indent="0"/>
            <a:r>
              <a:rPr lang="nl-NL" altLang="nl-NL" smtClean="0"/>
              <a:t>Back in time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542925"/>
            <a:ext cx="546735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Subtitle 2"/>
          <p:cNvSpPr>
            <a:spLocks noGrp="1"/>
          </p:cNvSpPr>
          <p:nvPr>
            <p:ph type="subTitle" idx="1"/>
          </p:nvPr>
        </p:nvSpPr>
        <p:spPr>
          <a:xfrm>
            <a:off x="515938" y="941388"/>
            <a:ext cx="3581400" cy="4521200"/>
          </a:xfrm>
        </p:spPr>
        <p:txBody>
          <a:bodyPr/>
          <a:lstStyle/>
          <a:p>
            <a:pPr algn="l"/>
            <a:r>
              <a:rPr lang="nl-NL" altLang="nl-NL" b="1" smtClean="0"/>
              <a:t>Sub-rotliegend</a:t>
            </a:r>
            <a:r>
              <a:rPr lang="nl-NL" altLang="nl-NL" smtClean="0"/>
              <a:t> in sections:</a:t>
            </a:r>
          </a:p>
          <a:p>
            <a:pPr algn="l"/>
            <a:r>
              <a:rPr lang="nl-NL" altLang="nl-NL" smtClean="0"/>
              <a:t>Mainly Carboniferous and older rocks</a:t>
            </a:r>
          </a:p>
          <a:p>
            <a:pPr algn="l"/>
            <a:r>
              <a:rPr lang="nl-NL" altLang="nl-NL" smtClean="0"/>
              <a:t>Deformed during first Caledonian (Silurian) and then  Variscan orogenies (late Carboniferous:</a:t>
            </a:r>
          </a:p>
          <a:p>
            <a:pPr algn="l"/>
            <a:r>
              <a:rPr lang="nl-NL" altLang="nl-NL" smtClean="0"/>
              <a:t>Unconformity with Permian.</a:t>
            </a:r>
          </a:p>
          <a:p>
            <a:pPr algn="l"/>
            <a:endParaRPr lang="nl-NL" altLang="nl-NL" smtClean="0"/>
          </a:p>
          <a:p>
            <a:pPr algn="l"/>
            <a:r>
              <a:rPr lang="nl-NL" altLang="nl-NL" smtClean="0"/>
              <a:t>Carboniferous: coal!</a:t>
            </a:r>
          </a:p>
          <a:p>
            <a:pPr algn="l"/>
            <a:r>
              <a:rPr lang="nl-NL" altLang="nl-NL" smtClean="0"/>
              <a:t>Coal mines in Limburg closed in 1974 in NL. (why mining only in Limburg??) </a:t>
            </a:r>
          </a:p>
          <a:p>
            <a:pPr algn="l"/>
            <a:r>
              <a:rPr lang="nl-NL" altLang="nl-NL" smtClean="0"/>
              <a:t>AES originally Mijnbouwkunde.</a:t>
            </a:r>
          </a:p>
          <a:p>
            <a:pPr algn="l"/>
            <a:r>
              <a:rPr lang="nl-NL" altLang="nl-NL" smtClean="0"/>
              <a:t>Coal also source rock for gas</a:t>
            </a:r>
          </a:p>
          <a:p>
            <a:pPr algn="l"/>
            <a:endParaRPr lang="nl-NL" altLang="nl-NL" smtClean="0"/>
          </a:p>
        </p:txBody>
      </p:sp>
      <p:pic>
        <p:nvPicPr>
          <p:cNvPr id="10245" name="Picture 6" descr="Image result for coal mining netherl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871913"/>
            <a:ext cx="3273425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Late Carboniferous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42925" y="1089025"/>
            <a:ext cx="3292475" cy="3506788"/>
          </a:xfrm>
        </p:spPr>
        <p:txBody>
          <a:bodyPr/>
          <a:lstStyle/>
          <a:p>
            <a:r>
              <a:rPr lang="nl-NL" altLang="nl-NL" smtClean="0"/>
              <a:t>Original open basin south of Caledonian mountains is cut off from oceans, becomes continental</a:t>
            </a:r>
          </a:p>
          <a:p>
            <a:r>
              <a:rPr lang="nl-NL" altLang="nl-NL" smtClean="0"/>
              <a:t>Large tropical rainforests: coal</a:t>
            </a:r>
          </a:p>
          <a:p>
            <a:r>
              <a:rPr lang="nl-NL" altLang="nl-NL" smtClean="0"/>
              <a:t>Sedimentation very fast due to emerging mountains in south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1201738"/>
            <a:ext cx="5476875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4"/>
          <p:cNvSpPr txBox="1">
            <a:spLocks noChangeArrowheads="1"/>
          </p:cNvSpPr>
          <p:nvPr/>
        </p:nvSpPr>
        <p:spPr bwMode="auto">
          <a:xfrm rot="5400000">
            <a:off x="8447087" y="2347913"/>
            <a:ext cx="1177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nl-NL" altLang="nl-NL" sz="800"/>
              <a:t>Ziegler 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_presentation_online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Corporate_presentation_online</Template>
  <TotalTime>4525</TotalTime>
  <Words>1626</Words>
  <Application>Microsoft Office PowerPoint</Application>
  <PresentationFormat>On-screen Show (4:3)</PresentationFormat>
  <Paragraphs>325</Paragraphs>
  <Slides>73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Tahoma</vt:lpstr>
      <vt:lpstr>Arial</vt:lpstr>
      <vt:lpstr>Bookman Old Style</vt:lpstr>
      <vt:lpstr>MS PGothic</vt:lpstr>
      <vt:lpstr>Times</vt:lpstr>
      <vt:lpstr>Times New Roman</vt:lpstr>
      <vt:lpstr>Wingdings</vt:lpstr>
      <vt:lpstr>Calibri</vt:lpstr>
      <vt:lpstr>Corporate_presentation_online</vt:lpstr>
      <vt:lpstr>The Netherlands &amp; The North Sea:  </vt:lpstr>
      <vt:lpstr>A young country</vt:lpstr>
      <vt:lpstr>PowerPoint Presentation</vt:lpstr>
      <vt:lpstr>Interesting topography</vt:lpstr>
      <vt:lpstr>Dutch mountains</vt:lpstr>
      <vt:lpstr>Rivers &amp; polders</vt:lpstr>
      <vt:lpstr>However, below our feet</vt:lpstr>
      <vt:lpstr>Back in time</vt:lpstr>
      <vt:lpstr>Late Carboniferous</vt:lpstr>
      <vt:lpstr>Cyclothems</vt:lpstr>
      <vt:lpstr>Coal</vt:lpstr>
      <vt:lpstr>End of Carboniferous (300 Ma) Hercynian / Variscan orogeny</vt:lpstr>
      <vt:lpstr>Permian: volcanism</vt:lpstr>
      <vt:lpstr>Early Permian: Rotliegendes</vt:lpstr>
      <vt:lpstr>Rotliegend facies distribution</vt:lpstr>
      <vt:lpstr>Analog</vt:lpstr>
      <vt:lpstr>Late Permian trangression: Zechstein sea</vt:lpstr>
      <vt:lpstr>Zechstein</vt:lpstr>
      <vt:lpstr>Zechstein</vt:lpstr>
      <vt:lpstr>Economic importance Permian: Gas</vt:lpstr>
      <vt:lpstr>Gas fields Netherlands &amp; North Sea</vt:lpstr>
      <vt:lpstr>Early Triassic</vt:lpstr>
      <vt:lpstr>     Graben formation in Triassic</vt:lpstr>
      <vt:lpstr>Paleogeography Buntsandstein</vt:lpstr>
      <vt:lpstr>Buntsandstein analog: Playa deposits</vt:lpstr>
      <vt:lpstr>Muschelkalk Paleogeography</vt:lpstr>
      <vt:lpstr>Muschelkalk quarry, Winterswijk, NL</vt:lpstr>
      <vt:lpstr>Rhythmic alternations in Muschelkalk</vt:lpstr>
      <vt:lpstr>Keuper (225Ma)</vt:lpstr>
      <vt:lpstr>Keuper paleogeography</vt:lpstr>
      <vt:lpstr>Keuper outcrops Germany</vt:lpstr>
      <vt:lpstr>Structure Central Graben North Sea</vt:lpstr>
      <vt:lpstr>Early Jurassic (Lias)</vt:lpstr>
      <vt:lpstr>Luxembourg sandstone</vt:lpstr>
      <vt:lpstr>Jurassic rifting (in North Sea) </vt:lpstr>
      <vt:lpstr>Posidonia shale</vt:lpstr>
      <vt:lpstr>Posidonia Shale</vt:lpstr>
      <vt:lpstr>Posidonia source rocks</vt:lpstr>
      <vt:lpstr>Other source rock:Kimmeridge Clay burning in 2000 at Burning Cliff</vt:lpstr>
      <vt:lpstr>Up to 70% organic material... </vt:lpstr>
      <vt:lpstr>Late Jurassic-Early Cretaceous source rocks</vt:lpstr>
      <vt:lpstr>Cross section Netherlands SW - NE</vt:lpstr>
      <vt:lpstr>Early Cretaceous tectonics</vt:lpstr>
      <vt:lpstr>Early Cretaceous Paleogeography</vt:lpstr>
      <vt:lpstr>PowerPoint Presentation</vt:lpstr>
      <vt:lpstr>Bentheimer building stone</vt:lpstr>
      <vt:lpstr>Palace on Dam square, Amsterdam</vt:lpstr>
      <vt:lpstr>West Netherlands Basin stratigraphy Early Cretaceous</vt:lpstr>
      <vt:lpstr>Late Cretaceous</vt:lpstr>
      <vt:lpstr>Late Cretaceous</vt:lpstr>
      <vt:lpstr>Chalk, Late Cretaceous</vt:lpstr>
      <vt:lpstr>PowerPoint Presentation</vt:lpstr>
      <vt:lpstr>Maastrichtian marls Limburg</vt:lpstr>
      <vt:lpstr>Late Cretaceous tectonics</vt:lpstr>
      <vt:lpstr>PowerPoint Presentation</vt:lpstr>
      <vt:lpstr>North Sea: Netherlands,Norway &amp; UK</vt:lpstr>
      <vt:lpstr>North sea oil example: Brent</vt:lpstr>
      <vt:lpstr>North Sea gas example: Troll</vt:lpstr>
      <vt:lpstr>Ekofisk</vt:lpstr>
      <vt:lpstr>Piper Alpha</vt:lpstr>
      <vt:lpstr>Paleogene/Neogene:</vt:lpstr>
      <vt:lpstr> Paleogeography Oligocene</vt:lpstr>
      <vt:lpstr>Miocene in SW NL &amp; NE Germany</vt:lpstr>
      <vt:lpstr>Miocene silversand-mining  (South-Limburg)</vt:lpstr>
      <vt:lpstr>Browncoal, Miocene, Germany</vt:lpstr>
      <vt:lpstr>Pleistocene geography</vt:lpstr>
      <vt:lpstr>Glacial retreat Europa</vt:lpstr>
      <vt:lpstr>Isostatic rebound</vt:lpstr>
      <vt:lpstr>      Early  Holocene sea level rise and coastal displacement</vt:lpstr>
      <vt:lpstr>PowerPoint Presentation</vt:lpstr>
      <vt:lpstr>Meandering rivers</vt:lpstr>
      <vt:lpstr>Conclusions Holocene in NL</vt:lpstr>
      <vt:lpstr>Next week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Mesozoic:</dc:title>
  <dc:creator>Jan Kees Blom - CITG</dc:creator>
  <cp:lastModifiedBy>Jan Kees Blom - CITG</cp:lastModifiedBy>
  <cp:revision>112</cp:revision>
  <cp:lastPrinted>2010-08-18T11:28:56Z</cp:lastPrinted>
  <dcterms:created xsi:type="dcterms:W3CDTF">2014-01-08T13:15:51Z</dcterms:created>
  <dcterms:modified xsi:type="dcterms:W3CDTF">2019-03-20T15:14:36Z</dcterms:modified>
</cp:coreProperties>
</file>