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 id="2147484035" r:id="rId2"/>
    <p:sldMasterId id="2147484023" r:id="rId3"/>
  </p:sldMasterIdLst>
  <p:notesMasterIdLst>
    <p:notesMasterId r:id="rId25"/>
  </p:notesMasterIdLst>
  <p:handoutMasterIdLst>
    <p:handoutMasterId r:id="rId26"/>
  </p:handoutMasterIdLst>
  <p:sldIdLst>
    <p:sldId id="386" r:id="rId4"/>
    <p:sldId id="387" r:id="rId5"/>
    <p:sldId id="388" r:id="rId6"/>
    <p:sldId id="404" r:id="rId7"/>
    <p:sldId id="405" r:id="rId8"/>
    <p:sldId id="389" r:id="rId9"/>
    <p:sldId id="390" r:id="rId10"/>
    <p:sldId id="391" r:id="rId11"/>
    <p:sldId id="392" r:id="rId12"/>
    <p:sldId id="393" r:id="rId13"/>
    <p:sldId id="394" r:id="rId14"/>
    <p:sldId id="396" r:id="rId15"/>
    <p:sldId id="395" r:id="rId16"/>
    <p:sldId id="397" r:id="rId17"/>
    <p:sldId id="398" r:id="rId18"/>
    <p:sldId id="399" r:id="rId19"/>
    <p:sldId id="406" r:id="rId20"/>
    <p:sldId id="407" r:id="rId21"/>
    <p:sldId id="400" r:id="rId22"/>
    <p:sldId id="401" r:id="rId23"/>
    <p:sldId id="402" r:id="rId24"/>
  </p:sldIdLst>
  <p:sldSz cx="13004800" cy="9753600"/>
  <p:notesSz cx="6794500" cy="9931400"/>
  <p:defaultTextStyle>
    <a:defPPr>
      <a:defRPr lang="en-US"/>
    </a:defPPr>
    <a:lvl1pPr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1pPr>
    <a:lvl2pPr marL="457129"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2pPr>
    <a:lvl3pPr marL="914260"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3pPr>
    <a:lvl4pPr marL="1371390"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4pPr>
    <a:lvl5pPr marL="1828518"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5pPr>
    <a:lvl6pPr marL="2285650"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6pPr>
    <a:lvl7pPr marL="2742778"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7pPr>
    <a:lvl8pPr marL="3199909"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8pPr>
    <a:lvl9pPr marL="3657039"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53" autoAdjust="0"/>
    <p:restoredTop sz="94660"/>
  </p:normalViewPr>
  <p:slideViewPr>
    <p:cSldViewPr>
      <p:cViewPr varScale="1">
        <p:scale>
          <a:sx n="79" d="100"/>
          <a:sy n="79" d="100"/>
        </p:scale>
        <p:origin x="1784" y="52"/>
      </p:cViewPr>
      <p:guideLst>
        <p:guide orient="horz" pos="3072"/>
        <p:guide pos="4096"/>
      </p:guideLst>
    </p:cSldViewPr>
  </p:slideViewPr>
  <p:notesTextViewPr>
    <p:cViewPr>
      <p:scale>
        <a:sx n="1" d="1"/>
        <a:sy n="1" d="1"/>
      </p:scale>
      <p:origin x="0" y="0"/>
    </p:cViewPr>
  </p:notesTextViewPr>
  <p:sorterViewPr>
    <p:cViewPr>
      <p:scale>
        <a:sx n="70" d="100"/>
        <a:sy n="70" d="100"/>
      </p:scale>
      <p:origin x="0" y="38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atin typeface="Gill Sans" charset="0"/>
                <a:ea typeface="ヒラギノ角ゴ ProN W3" charset="-128"/>
                <a:cs typeface="Arial" pitchFamily="34" charset="0"/>
                <a:sym typeface="Gill Sans" charset="0"/>
              </a:defRPr>
            </a:lvl1pPr>
          </a:lstStyle>
          <a:p>
            <a:pPr>
              <a:defRPr/>
            </a:pPr>
            <a:endParaRPr lang="nl-NL"/>
          </a:p>
        </p:txBody>
      </p:sp>
      <p:sp>
        <p:nvSpPr>
          <p:cNvPr id="3" name="Date Placeholder 2"/>
          <p:cNvSpPr>
            <a:spLocks noGrp="1"/>
          </p:cNvSpPr>
          <p:nvPr>
            <p:ph type="dt" sz="quarter" idx="1"/>
          </p:nvPr>
        </p:nvSpPr>
        <p:spPr>
          <a:xfrm>
            <a:off x="3848100" y="0"/>
            <a:ext cx="2944813" cy="496888"/>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9372FD76-EB9F-764F-8F27-36E8BD5ED777}" type="datetimeFigureOut">
              <a:rPr lang="nl-NL"/>
              <a:pPr/>
              <a:t>27-2-2019</a:t>
            </a:fld>
            <a:endParaRPr lang="nl-NL"/>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atin typeface="Gill Sans" charset="0"/>
                <a:ea typeface="ヒラギノ角ゴ ProN W3" charset="-128"/>
                <a:cs typeface="Arial" pitchFamily="34" charset="0"/>
                <a:sym typeface="Gill Sans" charset="0"/>
              </a:defRPr>
            </a:lvl1pPr>
          </a:lstStyle>
          <a:p>
            <a:pPr>
              <a:defRPr/>
            </a:pPr>
            <a:endParaRPr lang="nl-NL"/>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DE590830-9B4B-9C4D-966D-6D12B13B6D6B}" type="slidenum">
              <a:rPr lang="nl-NL"/>
              <a:pPr/>
              <a:t>‹#›</a:t>
            </a:fld>
            <a:endParaRPr lang="nl-NL"/>
          </a:p>
        </p:txBody>
      </p:sp>
    </p:spTree>
    <p:extLst>
      <p:ext uri="{BB962C8B-B14F-4D97-AF65-F5344CB8AC3E}">
        <p14:creationId xmlns:p14="http://schemas.microsoft.com/office/powerpoint/2010/main" val="3638776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atin typeface="Gill Sans" charset="0"/>
                <a:ea typeface="ヒラギノ角ゴ ProN W3" charset="0"/>
                <a:cs typeface="ヒラギノ角ゴ ProN W3" charset="0"/>
                <a:sym typeface="Gill Sans" charset="0"/>
              </a:defRPr>
            </a:lvl1pPr>
          </a:lstStyle>
          <a:p>
            <a:pPr>
              <a:defRPr/>
            </a:pPr>
            <a:endParaRPr lang="nl-NL"/>
          </a:p>
        </p:txBody>
      </p:sp>
      <p:sp>
        <p:nvSpPr>
          <p:cNvPr id="3" name="Date Placeholder 2"/>
          <p:cNvSpPr>
            <a:spLocks noGrp="1"/>
          </p:cNvSpPr>
          <p:nvPr>
            <p:ph type="dt" idx="1"/>
          </p:nvPr>
        </p:nvSpPr>
        <p:spPr>
          <a:xfrm>
            <a:off x="3848100" y="0"/>
            <a:ext cx="2944813"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801D9F9-3769-E54C-B9DD-B0DA30EEDA23}" type="datetimeFigureOut">
              <a:rPr lang="nl-NL"/>
              <a:pPr/>
              <a:t>27-2-2019</a:t>
            </a:fld>
            <a:endParaRPr lang="nl-NL"/>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nl-NL" noProof="0" smtClean="0"/>
          </a:p>
        </p:txBody>
      </p:sp>
      <p:sp>
        <p:nvSpPr>
          <p:cNvPr id="5" name="Notes Placeholder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smtClean="0"/>
          </a:p>
        </p:txBody>
      </p:sp>
      <p:sp>
        <p:nvSpPr>
          <p:cNvPr id="6" name="Footer Placeholder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atin typeface="Gill Sans" charset="0"/>
                <a:ea typeface="ヒラギノ角ゴ ProN W3" charset="0"/>
                <a:cs typeface="ヒラギノ角ゴ ProN W3" charset="0"/>
                <a:sym typeface="Gill Sans" charset="0"/>
              </a:defRPr>
            </a:lvl1pPr>
          </a:lstStyle>
          <a:p>
            <a:pPr>
              <a:defRPr/>
            </a:pPr>
            <a:endParaRPr lang="nl-NL"/>
          </a:p>
        </p:txBody>
      </p:sp>
      <p:sp>
        <p:nvSpPr>
          <p:cNvPr id="7" name="Slide Number Placeholder 6"/>
          <p:cNvSpPr>
            <a:spLocks noGrp="1"/>
          </p:cNvSpPr>
          <p:nvPr>
            <p:ph type="sldNum" sz="quarter" idx="5"/>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A5D37AB-0158-D143-B9D4-A5272563F8A7}" type="slidenum">
              <a:rPr lang="nl-NL"/>
              <a:pPr/>
              <a:t>‹#›</a:t>
            </a:fld>
            <a:endParaRPr lang="nl-NL"/>
          </a:p>
        </p:txBody>
      </p:sp>
    </p:spTree>
    <p:extLst>
      <p:ext uri="{BB962C8B-B14F-4D97-AF65-F5344CB8AC3E}">
        <p14:creationId xmlns:p14="http://schemas.microsoft.com/office/powerpoint/2010/main" val="3498697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1pPr>
    <a:lvl2pPr marL="457129"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2pPr>
    <a:lvl3pPr marL="914260"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3pPr>
    <a:lvl4pPr marL="1371390"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4pPr>
    <a:lvl5pPr marL="1828518"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5pPr>
    <a:lvl6pPr marL="2285650" algn="l" defTabSz="914260" rtl="0" eaLnBrk="1" latinLnBrk="0" hangingPunct="1">
      <a:defRPr sz="1100" kern="1200">
        <a:solidFill>
          <a:schemeClr val="tx1"/>
        </a:solidFill>
        <a:latin typeface="+mn-lt"/>
        <a:ea typeface="+mn-ea"/>
        <a:cs typeface="+mn-cs"/>
      </a:defRPr>
    </a:lvl6pPr>
    <a:lvl7pPr marL="2742778" algn="l" defTabSz="914260" rtl="0" eaLnBrk="1" latinLnBrk="0" hangingPunct="1">
      <a:defRPr sz="1100" kern="1200">
        <a:solidFill>
          <a:schemeClr val="tx1"/>
        </a:solidFill>
        <a:latin typeface="+mn-lt"/>
        <a:ea typeface="+mn-ea"/>
        <a:cs typeface="+mn-cs"/>
      </a:defRPr>
    </a:lvl7pPr>
    <a:lvl8pPr marL="3199909" algn="l" defTabSz="914260" rtl="0" eaLnBrk="1" latinLnBrk="0" hangingPunct="1">
      <a:defRPr sz="1100" kern="1200">
        <a:solidFill>
          <a:schemeClr val="tx1"/>
        </a:solidFill>
        <a:latin typeface="+mn-lt"/>
        <a:ea typeface="+mn-ea"/>
        <a:cs typeface="+mn-cs"/>
      </a:defRPr>
    </a:lvl8pPr>
    <a:lvl9pPr marL="3657039" algn="l" defTabSz="914260"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12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549032" y="6827520"/>
            <a:ext cx="7802880" cy="806027"/>
          </a:xfrm>
        </p:spPr>
        <p:txBody>
          <a:bodyPr anchor="b"/>
          <a:lstStyle>
            <a:lvl1pPr algn="l">
              <a:defRPr sz="28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549032" y="871502"/>
            <a:ext cx="7802880" cy="5852160"/>
          </a:xfrm>
        </p:spPr>
        <p:txBody>
          <a:bodyPr/>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pPr lvl="0"/>
            <a:endParaRPr lang="nl-NL" noProof="0" smtClean="0"/>
          </a:p>
        </p:txBody>
      </p:sp>
      <p:sp>
        <p:nvSpPr>
          <p:cNvPr id="4" name="Tijdelijke aanduiding voor tekst 3"/>
          <p:cNvSpPr>
            <a:spLocks noGrp="1"/>
          </p:cNvSpPr>
          <p:nvPr>
            <p:ph type="body" sz="half" idx="2"/>
          </p:nvPr>
        </p:nvSpPr>
        <p:spPr>
          <a:xfrm>
            <a:off x="2549032" y="7633547"/>
            <a:ext cx="7802880" cy="1144693"/>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nl-NL" smtClean="0"/>
              <a:t>Klik om de modelstijlen te bewerken</a:t>
            </a:r>
          </a:p>
        </p:txBody>
      </p:sp>
    </p:spTree>
    <p:extLst>
      <p:ext uri="{BB962C8B-B14F-4D97-AF65-F5344CB8AC3E}">
        <p14:creationId xmlns:p14="http://schemas.microsoft.com/office/powerpoint/2010/main" val="95200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29682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943058" y="650240"/>
            <a:ext cx="2544515" cy="693815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1304996" y="650240"/>
            <a:ext cx="7421316" cy="693815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038804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04996" y="650240"/>
            <a:ext cx="10182578" cy="1517227"/>
          </a:xfrm>
        </p:spPr>
        <p:txBody>
          <a:bodyPr/>
          <a:lstStyle/>
          <a:p>
            <a:r>
              <a:rPr lang="en-US"/>
              <a:t>Click to edit Master title style</a:t>
            </a:r>
          </a:p>
        </p:txBody>
      </p:sp>
      <p:sp>
        <p:nvSpPr>
          <p:cNvPr id="3" name="Content Placeholder 2"/>
          <p:cNvSpPr>
            <a:spLocks noGrp="1"/>
          </p:cNvSpPr>
          <p:nvPr>
            <p:ph sz="half" idx="1"/>
          </p:nvPr>
        </p:nvSpPr>
        <p:spPr>
          <a:xfrm>
            <a:off x="1316285" y="2600960"/>
            <a:ext cx="4967111" cy="4987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0145" y="2600960"/>
            <a:ext cx="4969368" cy="23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0145" y="5201920"/>
            <a:ext cx="4969368" cy="2386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519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nl-NL"/>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53B34CAC-99DF-46B6-90A2-B3BC7C68A6E0}" type="datetimeFigureOut">
              <a:rPr lang="nl-NL" smtClean="0"/>
              <a:t>27-2-2019</a:t>
            </a:fld>
            <a:endParaRPr lang="nl-NL"/>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nl-NL"/>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538109F2-FDC2-4380-8DE1-FF53327C534D}" type="slidenum">
              <a:rPr lang="nl-NL" smtClean="0"/>
              <a:t>‹#›</a:t>
            </a:fld>
            <a:endParaRPr lang="nl-NL"/>
          </a:p>
        </p:txBody>
      </p:sp>
    </p:spTree>
    <p:extLst>
      <p:ext uri="{BB962C8B-B14F-4D97-AF65-F5344CB8AC3E}">
        <p14:creationId xmlns:p14="http://schemas.microsoft.com/office/powerpoint/2010/main" val="427566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a:prstGeom prst="rect">
            <a:avLst/>
          </a:prstGeom>
        </p:spPr>
        <p:txBody>
          <a:bodyPr lIns="91435" tIns="45718" rIns="91435" bIns="45718"/>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a:prstGeom prst="rect">
            <a:avLst/>
          </a:prstGeom>
        </p:spPr>
        <p:txBody>
          <a:bodyPr lIns="91435" tIns="45718" rIns="91435" bIns="45718"/>
          <a:lstStyle>
            <a:lvl1pPr marL="0" indent="0" algn="ctr">
              <a:buNone/>
              <a:defRPr>
                <a:solidFill>
                  <a:schemeClr val="tx1">
                    <a:tint val="75000"/>
                  </a:schemeClr>
                </a:solidFill>
              </a:defRPr>
            </a:lvl1pPr>
            <a:lvl2pPr marL="457176" indent="0" algn="ctr">
              <a:buNone/>
              <a:defRPr>
                <a:solidFill>
                  <a:schemeClr val="tx1">
                    <a:tint val="75000"/>
                  </a:schemeClr>
                </a:solidFill>
              </a:defRPr>
            </a:lvl2pPr>
            <a:lvl3pPr marL="914354"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4"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988781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5"/>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2145902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a:prstGeom prst="rect">
            <a:avLst/>
          </a:prstGeom>
        </p:spPr>
        <p:txBody>
          <a:bodyPr lIns="91435" tIns="45718" rIns="91435"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lIns="91435" tIns="45718" rIns="91435" bIns="45718" anchor="b"/>
          <a:lstStyle>
            <a:lvl1pPr marL="0" indent="0">
              <a:buNone/>
              <a:defRPr sz="2000">
                <a:solidFill>
                  <a:schemeClr val="tx1">
                    <a:tint val="75000"/>
                  </a:schemeClr>
                </a:solidFill>
              </a:defRPr>
            </a:lvl1pPr>
            <a:lvl2pPr marL="457176" indent="0">
              <a:buNone/>
              <a:defRPr sz="1800">
                <a:solidFill>
                  <a:schemeClr val="tx1">
                    <a:tint val="75000"/>
                  </a:schemeClr>
                </a:solidFill>
              </a:defRPr>
            </a:lvl2pPr>
            <a:lvl3pPr marL="914354"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4"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3222449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5"/>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5"/>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6" name="Footer Placeholder 5"/>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7" name="Slide Number Placeholder 6"/>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488384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8" name="Footer Placeholder 7"/>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9" name="Slide Number Placeholder 8"/>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304663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 name="Rectangle 3"/>
          <p:cNvSpPr/>
          <p:nvPr userDrawn="1"/>
        </p:nvSpPr>
        <p:spPr bwMode="auto">
          <a:xfrm>
            <a:off x="-194344" y="-235768"/>
            <a:ext cx="13609512" cy="10153128"/>
          </a:xfrm>
          <a:prstGeom prst="rect">
            <a:avLst/>
          </a:prstGeom>
          <a:solidFill>
            <a:schemeClr val="bg1"/>
          </a:solidFill>
          <a:ln w="9525" cap="flat" cmpd="sng" algn="ctr">
            <a:noFill/>
            <a:prstDash val="solid"/>
            <a:round/>
            <a:headEnd type="none" w="med" len="med"/>
            <a:tailEnd type="none" w="med" len="med"/>
          </a:ln>
          <a:effectLst/>
        </p:spPr>
        <p:txBody>
          <a:bodyPr vert="horz" wrap="square" lIns="91425" tIns="45712" rIns="91425" bIns="45712" numCol="1" spcCol="0" rtlCol="0" anchor="t" anchorCtr="0" compatLnSpc="1">
            <a:prstTxWarp prst="textNoShape">
              <a:avLst/>
            </a:prstTxWarp>
          </a:bodyPr>
          <a:lstStyle/>
          <a:p>
            <a:pPr marL="0" marR="0" indent="0" algn="l" defTabSz="91426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5" name="Picture 3" descr="TU_P5#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5954" y="8621217"/>
            <a:ext cx="1921953" cy="1183922"/>
          </a:xfrm>
          <a:prstGeom prst="rect">
            <a:avLst/>
          </a:prstGeom>
        </p:spPr>
      </p:pic>
      <p:pic>
        <p:nvPicPr>
          <p:cNvPr id="7" name="Picture 6" descr="TU_P4~black.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5944" y="8620718"/>
            <a:ext cx="1918785" cy="1181970"/>
          </a:xfrm>
          <a:prstGeom prst="rect">
            <a:avLst/>
          </a:prstGeom>
        </p:spPr>
      </p:pic>
    </p:spTree>
    <p:extLst>
      <p:ext uri="{BB962C8B-B14F-4D97-AF65-F5344CB8AC3E}">
        <p14:creationId xmlns:p14="http://schemas.microsoft.com/office/powerpoint/2010/main" val="3618744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Date Placeholder 2"/>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4" name="Footer Placeholder 3"/>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5" name="Slide Number Placeholder 4"/>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95697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3" name="Footer Placeholder 2"/>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4" name="Slide Number Placeholder 3"/>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2594033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a:prstGeom prst="rect">
            <a:avLst/>
          </a:prstGeom>
        </p:spPr>
        <p:txBody>
          <a:bodyPr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a:prstGeom prst="rect">
            <a:avLst/>
          </a:prstGeom>
        </p:spPr>
        <p:txBody>
          <a:bodyPr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6" name="Footer Placeholder 5"/>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7" name="Slide Number Placeholder 6"/>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466993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a:prstGeom prst="rect">
            <a:avLst/>
          </a:prstGeom>
        </p:spPr>
        <p:txBody>
          <a:bodyPr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2549526" y="7634289"/>
            <a:ext cx="7802563" cy="1144587"/>
          </a:xfrm>
          <a:prstGeom prst="rect">
            <a:avLst/>
          </a:prstGeom>
        </p:spPr>
        <p:txBody>
          <a:bodyPr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6" name="Footer Placeholder 5"/>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7" name="Slide Number Placeholder 6"/>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814804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117784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1" cy="8321675"/>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390525"/>
            <a:ext cx="8624887" cy="832167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2/27/2019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660114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9"/>
            <a:ext cx="9102726" cy="2492375"/>
          </a:xfrm>
        </p:spPr>
        <p:txBody>
          <a:bodyPr/>
          <a:lstStyle>
            <a:lvl1pPr marL="0" indent="0" algn="ctr">
              <a:buNone/>
              <a:defRPr>
                <a:solidFill>
                  <a:schemeClr val="tx1">
                    <a:tint val="75000"/>
                  </a:schemeClr>
                </a:solidFill>
              </a:defRPr>
            </a:lvl1pPr>
            <a:lvl2pPr marL="457129" indent="0" algn="ctr">
              <a:buNone/>
              <a:defRPr>
                <a:solidFill>
                  <a:schemeClr val="tx1">
                    <a:tint val="75000"/>
                  </a:schemeClr>
                </a:solidFill>
              </a:defRPr>
            </a:lvl2pPr>
            <a:lvl3pPr marL="914260" indent="0" algn="ctr">
              <a:buNone/>
              <a:defRPr>
                <a:solidFill>
                  <a:schemeClr val="tx1">
                    <a:tint val="75000"/>
                  </a:schemeClr>
                </a:solidFill>
              </a:defRPr>
            </a:lvl3pPr>
            <a:lvl4pPr marL="1371390" indent="0" algn="ctr">
              <a:buNone/>
              <a:defRPr>
                <a:solidFill>
                  <a:schemeClr val="tx1">
                    <a:tint val="75000"/>
                  </a:schemeClr>
                </a:solidFill>
              </a:defRPr>
            </a:lvl4pPr>
            <a:lvl5pPr marL="1828518" indent="0" algn="ctr">
              <a:buNone/>
              <a:defRPr>
                <a:solidFill>
                  <a:schemeClr val="tx1">
                    <a:tint val="75000"/>
                  </a:schemeClr>
                </a:solidFill>
              </a:defRPr>
            </a:lvl5pPr>
            <a:lvl6pPr marL="2285650" indent="0" algn="ctr">
              <a:buNone/>
              <a:defRPr>
                <a:solidFill>
                  <a:schemeClr val="tx1">
                    <a:tint val="75000"/>
                  </a:schemeClr>
                </a:solidFill>
              </a:defRPr>
            </a:lvl6pPr>
            <a:lvl7pPr marL="2742778" indent="0" algn="ctr">
              <a:buNone/>
              <a:defRPr>
                <a:solidFill>
                  <a:schemeClr val="tx1">
                    <a:tint val="75000"/>
                  </a:schemeClr>
                </a:solidFill>
              </a:defRPr>
            </a:lvl7pPr>
            <a:lvl8pPr marL="3199909"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561388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4100759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solidFill>
                  <a:schemeClr val="tx1">
                    <a:tint val="75000"/>
                  </a:schemeClr>
                </a:solidFill>
              </a:defRPr>
            </a:lvl1pPr>
            <a:lvl2pPr marL="457129" indent="0">
              <a:buNone/>
              <a:defRPr sz="1800">
                <a:solidFill>
                  <a:schemeClr val="tx1">
                    <a:tint val="75000"/>
                  </a:schemeClr>
                </a:solidFill>
              </a:defRPr>
            </a:lvl2pPr>
            <a:lvl3pPr marL="914260" indent="0">
              <a:buNone/>
              <a:defRPr sz="1600">
                <a:solidFill>
                  <a:schemeClr val="tx1">
                    <a:tint val="75000"/>
                  </a:schemeClr>
                </a:solidFill>
              </a:defRPr>
            </a:lvl3pPr>
            <a:lvl4pPr marL="1371390" indent="0">
              <a:buNone/>
              <a:defRPr sz="1400">
                <a:solidFill>
                  <a:schemeClr val="tx1">
                    <a:tint val="75000"/>
                  </a:schemeClr>
                </a:solidFill>
              </a:defRPr>
            </a:lvl4pPr>
            <a:lvl5pPr marL="1828518" indent="0">
              <a:buNone/>
              <a:defRPr sz="1400">
                <a:solidFill>
                  <a:schemeClr val="tx1">
                    <a:tint val="75000"/>
                  </a:schemeClr>
                </a:solidFill>
              </a:defRPr>
            </a:lvl5pPr>
            <a:lvl6pPr marL="2285650" indent="0">
              <a:buNone/>
              <a:defRPr sz="1400">
                <a:solidFill>
                  <a:schemeClr val="tx1">
                    <a:tint val="75000"/>
                  </a:schemeClr>
                </a:solidFill>
              </a:defRPr>
            </a:lvl6pPr>
            <a:lvl7pPr marL="2742778" indent="0">
              <a:buNone/>
              <a:defRPr sz="1400">
                <a:solidFill>
                  <a:schemeClr val="tx1">
                    <a:tint val="75000"/>
                  </a:schemeClr>
                </a:solidFill>
              </a:defRPr>
            </a:lvl7pPr>
            <a:lvl8pPr marL="3199909"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1512E-2EE5-2448-AB47-1C0A5804569F}"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075389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8" y="2276479"/>
            <a:ext cx="5775324"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9"/>
            <a:ext cx="5775324"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61512E-2EE5-2448-AB47-1C0A5804569F}"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200345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536217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1512E-2EE5-2448-AB47-1C0A5804569F}" type="datetimeFigureOut">
              <a:rPr lang="en-US" smtClean="0"/>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405994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1512E-2EE5-2448-AB47-1C0A5804569F}" type="datetimeFigureOut">
              <a:rPr lang="en-US" smtClean="0"/>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229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1512E-2EE5-2448-AB47-1C0A5804569F}" type="datetimeFigureOut">
              <a:rPr lang="en-US" smtClean="0"/>
              <a:t>2/27/2019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2616617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9" y="388943"/>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9" y="2041526"/>
            <a:ext cx="4278313" cy="6670674"/>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1512E-2EE5-2448-AB47-1C0A5804569F}"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782083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9"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9" y="871538"/>
            <a:ext cx="7802563" cy="5851526"/>
          </a:xfrm>
        </p:spPr>
        <p:txBody>
          <a:bodyPr/>
          <a:lstStyle>
            <a:lvl1pPr marL="0" indent="0">
              <a:buNone/>
              <a:defRPr sz="3100"/>
            </a:lvl1pPr>
            <a:lvl2pPr marL="457129" indent="0">
              <a:buNone/>
              <a:defRPr sz="2800"/>
            </a:lvl2pPr>
            <a:lvl3pPr marL="914260" indent="0">
              <a:buNone/>
              <a:defRPr sz="2400"/>
            </a:lvl3pPr>
            <a:lvl4pPr marL="1371390" indent="0">
              <a:buNone/>
              <a:defRPr sz="2000"/>
            </a:lvl4pPr>
            <a:lvl5pPr marL="1828518" indent="0">
              <a:buNone/>
              <a:defRPr sz="2000"/>
            </a:lvl5pPr>
            <a:lvl6pPr marL="2285650" indent="0">
              <a:buNone/>
              <a:defRPr sz="2000"/>
            </a:lvl6pPr>
            <a:lvl7pPr marL="2742778" indent="0">
              <a:buNone/>
              <a:defRPr sz="2000"/>
            </a:lvl7pPr>
            <a:lvl8pPr marL="3199909"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2549529" y="7634290"/>
            <a:ext cx="7802563" cy="1144587"/>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1512E-2EE5-2448-AB47-1C0A5804569F}"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979905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825587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1"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390525"/>
            <a:ext cx="8624887"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97859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27290" y="6267593"/>
            <a:ext cx="11054080" cy="1937173"/>
          </a:xfrm>
        </p:spPr>
        <p:txBody>
          <a:bodyPr/>
          <a:lstStyle>
            <a:lvl1pPr algn="l">
              <a:defRPr sz="57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1027290" y="4133994"/>
            <a:ext cx="11054080" cy="2133599"/>
          </a:xfrm>
        </p:spPr>
        <p:txBody>
          <a:bodyPr anchor="b"/>
          <a:lstStyle>
            <a:lvl1pPr marL="0" indent="0">
              <a:buNone/>
              <a:defRPr sz="2800"/>
            </a:lvl1pPr>
            <a:lvl2pPr marL="650197" indent="0">
              <a:buNone/>
              <a:defRPr sz="2600"/>
            </a:lvl2pPr>
            <a:lvl3pPr marL="1300393" indent="0">
              <a:buNone/>
              <a:defRPr sz="2300"/>
            </a:lvl3pPr>
            <a:lvl4pPr marL="1950590" indent="0">
              <a:buNone/>
              <a:defRPr sz="2000"/>
            </a:lvl4pPr>
            <a:lvl5pPr marL="2600786" indent="0">
              <a:buNone/>
              <a:defRPr sz="2000"/>
            </a:lvl5pPr>
            <a:lvl6pPr marL="3250983" indent="0">
              <a:buNone/>
              <a:defRPr sz="2000"/>
            </a:lvl6pPr>
            <a:lvl7pPr marL="3901180" indent="0">
              <a:buNone/>
              <a:defRPr sz="2000"/>
            </a:lvl7pPr>
            <a:lvl8pPr marL="4551376" indent="0">
              <a:buNone/>
              <a:defRPr sz="2000"/>
            </a:lvl8pPr>
            <a:lvl9pPr marL="5201573" indent="0">
              <a:buNone/>
              <a:defRPr sz="2000"/>
            </a:lvl9pPr>
          </a:lstStyle>
          <a:p>
            <a:pPr lvl="0"/>
            <a:r>
              <a:rPr lang="nl-NL" smtClean="0"/>
              <a:t>Klik om de modelstijlen te bewerken</a:t>
            </a:r>
          </a:p>
        </p:txBody>
      </p:sp>
    </p:spTree>
    <p:extLst>
      <p:ext uri="{BB962C8B-B14F-4D97-AF65-F5344CB8AC3E}">
        <p14:creationId xmlns:p14="http://schemas.microsoft.com/office/powerpoint/2010/main" val="345572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316285" y="2600960"/>
            <a:ext cx="4967111" cy="4987432"/>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500145" y="2600960"/>
            <a:ext cx="4969368" cy="4987432"/>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48927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50240" y="390596"/>
            <a:ext cx="11704320" cy="16256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50240" y="2183272"/>
            <a:ext cx="5746045"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nl-NL" smtClean="0"/>
              <a:t>Klik om de modelstijlen te bewerken</a:t>
            </a:r>
          </a:p>
        </p:txBody>
      </p:sp>
      <p:sp>
        <p:nvSpPr>
          <p:cNvPr id="4" name="Tijdelijke aanduiding voor inhoud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606260" y="2183272"/>
            <a:ext cx="5748302"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nl-NL" smtClean="0"/>
              <a:t>Klik om de modelstijlen te bewerken</a:t>
            </a:r>
          </a:p>
        </p:txBody>
      </p:sp>
      <p:sp>
        <p:nvSpPr>
          <p:cNvPr id="6" name="Tijdelijke aanduiding voor inhoud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18385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223825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8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50242" y="388338"/>
            <a:ext cx="4278490" cy="1652693"/>
          </a:xfrm>
        </p:spPr>
        <p:txBody>
          <a:bodyPr anchor="b"/>
          <a:lstStyle>
            <a:lvl1pPr algn="l">
              <a:defRPr sz="2800" b="1"/>
            </a:lvl1pPr>
          </a:lstStyle>
          <a:p>
            <a:r>
              <a:rPr lang="nl-NL" smtClean="0"/>
              <a:t>Klik om de stijl te bewerken</a:t>
            </a:r>
            <a:endParaRPr lang="nl-NL"/>
          </a:p>
        </p:txBody>
      </p:sp>
      <p:sp>
        <p:nvSpPr>
          <p:cNvPr id="3" name="Tijdelijke aanduiding voor inhoud 2"/>
          <p:cNvSpPr>
            <a:spLocks noGrp="1"/>
          </p:cNvSpPr>
          <p:nvPr>
            <p:ph idx="1"/>
          </p:nvPr>
        </p:nvSpPr>
        <p:spPr>
          <a:xfrm>
            <a:off x="5084516" y="388340"/>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50242" y="2041033"/>
            <a:ext cx="4278490" cy="6671734"/>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nl-NL" smtClean="0"/>
              <a:t>Klik om de modelstijlen te bewerken</a:t>
            </a:r>
          </a:p>
        </p:txBody>
      </p:sp>
    </p:spTree>
    <p:extLst>
      <p:ext uri="{BB962C8B-B14F-4D97-AF65-F5344CB8AC3E}">
        <p14:creationId xmlns:p14="http://schemas.microsoft.com/office/powerpoint/2010/main" val="243448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2325937" y="484314"/>
            <a:ext cx="10009112" cy="151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nl-NL" dirty="0"/>
          </a:p>
        </p:txBody>
      </p:sp>
      <p:sp>
        <p:nvSpPr>
          <p:cNvPr id="1027" name="Rectangle 11"/>
          <p:cNvSpPr>
            <a:spLocks noGrp="1" noChangeArrowheads="1"/>
          </p:cNvSpPr>
          <p:nvPr>
            <p:ph type="body" idx="1"/>
          </p:nvPr>
        </p:nvSpPr>
        <p:spPr bwMode="auto">
          <a:xfrm>
            <a:off x="2325937" y="2356522"/>
            <a:ext cx="10009112" cy="684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3" name="Rectangle 28"/>
          <p:cNvSpPr>
            <a:spLocks noChangeArrowheads="1"/>
          </p:cNvSpPr>
          <p:nvPr userDrawn="1"/>
        </p:nvSpPr>
        <p:spPr bwMode="auto">
          <a:xfrm>
            <a:off x="0" y="14"/>
            <a:ext cx="2037905" cy="9753587"/>
          </a:xfrm>
          <a:prstGeom prst="rect">
            <a:avLst/>
          </a:prstGeom>
          <a:solidFill>
            <a:srgbClr val="00A6D6"/>
          </a:solidFill>
          <a:ln w="9525">
            <a:noFill/>
            <a:miter lim="800000"/>
            <a:headEnd/>
            <a:tailEnd/>
          </a:ln>
        </p:spPr>
        <p:txBody>
          <a:bodyPr wrap="none" lIns="91432" tIns="45717" rIns="91432" bIns="45717" anchor="ctr"/>
          <a:lstStyle/>
          <a:p>
            <a:pPr algn="r"/>
            <a:endParaRPr lang="nl-NL" sz="2100">
              <a:solidFill>
                <a:srgbClr val="00A6D6"/>
              </a:solidFill>
              <a:latin typeface="Tahoma" pitchFamily="34" charset="0"/>
            </a:endParaRPr>
          </a:p>
        </p:txBody>
      </p:sp>
      <p:pic>
        <p:nvPicPr>
          <p:cNvPr id="14" name="Picture 3" descr="TU_P5#white.eps"/>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15951" y="8621217"/>
            <a:ext cx="1921953" cy="1183922"/>
          </a:xfrm>
          <a:prstGeom prst="rect">
            <a:avLst/>
          </a:prstGeom>
        </p:spPr>
      </p:pic>
    </p:spTree>
  </p:cSld>
  <p:clrMap bg1="lt1" tx1="dk1" bg2="lt2" tx2="dk2" accent1="accent1" accent2="accent2" accent3="accent3" accent4="accent4" accent5="accent5" accent6="accent6" hlink="hlink" folHlink="folHlink"/>
  <p:sldLayoutIdLst>
    <p:sldLayoutId id="2147484022"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47" r:id="rId14"/>
  </p:sldLayoutIdLst>
  <p:timing>
    <p:tnLst>
      <p:par>
        <p:cTn id="1" dur="indefinite" restart="never" nodeType="tmRoot"/>
      </p:par>
    </p:tnLst>
  </p:timing>
  <p:txStyles>
    <p:titleStyle>
      <a:lvl1pPr marL="1217551" indent="-1217551" algn="l" rtl="0" eaLnBrk="0" fontAlgn="base" hangingPunct="0">
        <a:spcBef>
          <a:spcPct val="0"/>
        </a:spcBef>
        <a:spcAft>
          <a:spcPct val="0"/>
        </a:spcAft>
        <a:defRPr sz="4400">
          <a:solidFill>
            <a:srgbClr val="00A6D6"/>
          </a:solidFill>
          <a:latin typeface="Arial"/>
          <a:ea typeface="MS PGothic" pitchFamily="34" charset="-128"/>
          <a:cs typeface="Arial"/>
        </a:defRPr>
      </a:lvl1pPr>
      <a:lvl2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2pPr>
      <a:lvl3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3pPr>
      <a:lvl4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4pPr>
      <a:lvl5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5pPr>
      <a:lvl6pPr marL="1869316" indent="-1219118" algn="l" rtl="0" eaLnBrk="0" fontAlgn="base" hangingPunct="0">
        <a:spcBef>
          <a:spcPct val="0"/>
        </a:spcBef>
        <a:spcAft>
          <a:spcPct val="0"/>
        </a:spcAft>
        <a:defRPr sz="4700">
          <a:solidFill>
            <a:schemeClr val="tx1"/>
          </a:solidFill>
          <a:latin typeface="Bookman Old Style" pitchFamily="18" charset="0"/>
        </a:defRPr>
      </a:lvl6pPr>
      <a:lvl7pPr marL="2519513" indent="-1219118" algn="l" rtl="0" eaLnBrk="0" fontAlgn="base" hangingPunct="0">
        <a:spcBef>
          <a:spcPct val="0"/>
        </a:spcBef>
        <a:spcAft>
          <a:spcPct val="0"/>
        </a:spcAft>
        <a:defRPr sz="4700">
          <a:solidFill>
            <a:schemeClr val="tx1"/>
          </a:solidFill>
          <a:latin typeface="Bookman Old Style" pitchFamily="18" charset="0"/>
        </a:defRPr>
      </a:lvl7pPr>
      <a:lvl8pPr marL="3169708" indent="-1219118" algn="l" rtl="0" eaLnBrk="0" fontAlgn="base" hangingPunct="0">
        <a:spcBef>
          <a:spcPct val="0"/>
        </a:spcBef>
        <a:spcAft>
          <a:spcPct val="0"/>
        </a:spcAft>
        <a:defRPr sz="4700">
          <a:solidFill>
            <a:schemeClr val="tx1"/>
          </a:solidFill>
          <a:latin typeface="Bookman Old Style" pitchFamily="18" charset="0"/>
        </a:defRPr>
      </a:lvl8pPr>
      <a:lvl9pPr marL="3819904" indent="-1219118" algn="l" rtl="0" eaLnBrk="0" fontAlgn="base" hangingPunct="0">
        <a:spcBef>
          <a:spcPct val="0"/>
        </a:spcBef>
        <a:spcAft>
          <a:spcPct val="0"/>
        </a:spcAft>
        <a:defRPr sz="4700">
          <a:solidFill>
            <a:schemeClr val="tx1"/>
          </a:solidFill>
          <a:latin typeface="Bookman Old Style" pitchFamily="18" charset="0"/>
        </a:defRPr>
      </a:lvl9pPr>
    </p:titleStyle>
    <p:bodyStyle>
      <a:lvl1pPr marL="276211" indent="-276211" algn="l" rtl="0" eaLnBrk="0" fontAlgn="base" hangingPunct="0">
        <a:lnSpc>
          <a:spcPts val="3550"/>
        </a:lnSpc>
        <a:spcBef>
          <a:spcPct val="0"/>
        </a:spcBef>
        <a:spcAft>
          <a:spcPct val="0"/>
        </a:spcAft>
        <a:buClr>
          <a:srgbClr val="00A6D6"/>
        </a:buClr>
        <a:buChar char="•"/>
        <a:defRPr sz="2800">
          <a:solidFill>
            <a:schemeClr val="tx1"/>
          </a:solidFill>
          <a:latin typeface="Arial"/>
          <a:ea typeface="MS PGothic" pitchFamily="34" charset="-128"/>
          <a:cs typeface="Arial"/>
        </a:defRPr>
      </a:lvl1pPr>
      <a:lvl2pPr marL="819108" indent="-269861" algn="l" rtl="0" eaLnBrk="0" fontAlgn="base" hangingPunct="0">
        <a:lnSpc>
          <a:spcPts val="3550"/>
        </a:lnSpc>
        <a:spcBef>
          <a:spcPct val="0"/>
        </a:spcBef>
        <a:spcAft>
          <a:spcPct val="0"/>
        </a:spcAft>
        <a:buClr>
          <a:srgbClr val="00A6D6"/>
        </a:buClr>
        <a:buFont typeface="Times" charset="0"/>
        <a:buChar char="•"/>
        <a:defRPr sz="2400">
          <a:solidFill>
            <a:schemeClr val="tx1"/>
          </a:solidFill>
          <a:latin typeface="Arial"/>
          <a:ea typeface="MS PGothic" pitchFamily="34" charset="-128"/>
          <a:cs typeface="Arial"/>
        </a:defRPr>
      </a:lvl2pPr>
      <a:lvl3pPr marL="1360418" indent="-269861" algn="l" rtl="0" eaLnBrk="0" fontAlgn="base" hangingPunct="0">
        <a:lnSpc>
          <a:spcPts val="3550"/>
        </a:lnSpc>
        <a:spcBef>
          <a:spcPct val="0"/>
        </a:spcBef>
        <a:spcAft>
          <a:spcPct val="0"/>
        </a:spcAft>
        <a:buClr>
          <a:srgbClr val="00A6D6"/>
        </a:buClr>
        <a:buFont typeface="Times" charset="0"/>
        <a:buChar char="•"/>
        <a:defRPr sz="2400">
          <a:solidFill>
            <a:schemeClr val="tx1"/>
          </a:solidFill>
          <a:latin typeface="Arial"/>
          <a:ea typeface="MS PGothic" pitchFamily="34" charset="-128"/>
          <a:cs typeface="Arial"/>
        </a:defRPr>
      </a:lvl3pPr>
      <a:lvl4pPr marL="1901727" indent="-269861" algn="l" rtl="0" eaLnBrk="0" fontAlgn="base" hangingPunct="0">
        <a:lnSpc>
          <a:spcPts val="3550"/>
        </a:lnSpc>
        <a:spcBef>
          <a:spcPct val="0"/>
        </a:spcBef>
        <a:spcAft>
          <a:spcPct val="0"/>
        </a:spcAft>
        <a:buClr>
          <a:schemeClr val="bg2"/>
        </a:buClr>
        <a:buFont typeface="Times" charset="0"/>
        <a:buChar char="•"/>
        <a:defRPr sz="2000">
          <a:solidFill>
            <a:schemeClr val="tx1"/>
          </a:solidFill>
          <a:latin typeface="+mn-lt"/>
          <a:ea typeface="MS PGothic" pitchFamily="34" charset="-128"/>
          <a:cs typeface="MS PGothic" charset="0"/>
        </a:defRPr>
      </a:lvl4pPr>
      <a:lvl5pPr marL="2444625" indent="-269861" algn="l" rtl="0" eaLnBrk="0" fontAlgn="base" hangingPunct="0">
        <a:lnSpc>
          <a:spcPts val="3550"/>
        </a:lnSpc>
        <a:spcBef>
          <a:spcPct val="0"/>
        </a:spcBef>
        <a:spcAft>
          <a:spcPct val="0"/>
        </a:spcAft>
        <a:buClr>
          <a:schemeClr val="bg2"/>
        </a:buClr>
        <a:buFont typeface="Times" charset="0"/>
        <a:buChar char="•"/>
        <a:defRPr sz="1700">
          <a:solidFill>
            <a:schemeClr val="tx1"/>
          </a:solidFill>
          <a:latin typeface="+mn-lt"/>
          <a:ea typeface="MS PGothic" pitchFamily="34" charset="-128"/>
          <a:cs typeface="MS PGothic" charset="0"/>
        </a:defRPr>
      </a:lvl5pPr>
      <a:lvl6pPr marL="3095208"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6pPr>
      <a:lvl7pPr marL="3745405"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7pPr>
      <a:lvl8pPr marL="4395601"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8pPr>
      <a:lvl9pPr marL="5045796"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9pPr>
    </p:bodyStyle>
    <p:otherStyle>
      <a:defPPr>
        <a:defRPr lang="nl-NL"/>
      </a:defPPr>
      <a:lvl1pPr marL="0" algn="l" defTabSz="1300393" rtl="0" eaLnBrk="1" latinLnBrk="0" hangingPunct="1">
        <a:defRPr sz="2600" kern="1200">
          <a:solidFill>
            <a:schemeClr val="tx1"/>
          </a:solidFill>
          <a:latin typeface="+mn-lt"/>
          <a:ea typeface="+mn-ea"/>
          <a:cs typeface="+mn-cs"/>
        </a:defRPr>
      </a:lvl1pPr>
      <a:lvl2pPr marL="650197" algn="l" defTabSz="1300393" rtl="0" eaLnBrk="1" latinLnBrk="0" hangingPunct="1">
        <a:defRPr sz="2600" kern="1200">
          <a:solidFill>
            <a:schemeClr val="tx1"/>
          </a:solidFill>
          <a:latin typeface="+mn-lt"/>
          <a:ea typeface="+mn-ea"/>
          <a:cs typeface="+mn-cs"/>
        </a:defRPr>
      </a:lvl2pPr>
      <a:lvl3pPr marL="1300393" algn="l" defTabSz="1300393" rtl="0" eaLnBrk="1" latinLnBrk="0" hangingPunct="1">
        <a:defRPr sz="2600" kern="1200">
          <a:solidFill>
            <a:schemeClr val="tx1"/>
          </a:solidFill>
          <a:latin typeface="+mn-lt"/>
          <a:ea typeface="+mn-ea"/>
          <a:cs typeface="+mn-cs"/>
        </a:defRPr>
      </a:lvl3pPr>
      <a:lvl4pPr marL="1950590" algn="l" defTabSz="1300393" rtl="0" eaLnBrk="1" latinLnBrk="0" hangingPunct="1">
        <a:defRPr sz="2600" kern="1200">
          <a:solidFill>
            <a:schemeClr val="tx1"/>
          </a:solidFill>
          <a:latin typeface="+mn-lt"/>
          <a:ea typeface="+mn-ea"/>
          <a:cs typeface="+mn-cs"/>
        </a:defRPr>
      </a:lvl4pPr>
      <a:lvl5pPr marL="2600786" algn="l" defTabSz="1300393" rtl="0" eaLnBrk="1" latinLnBrk="0" hangingPunct="1">
        <a:defRPr sz="2600" kern="1200">
          <a:solidFill>
            <a:schemeClr val="tx1"/>
          </a:solidFill>
          <a:latin typeface="+mn-lt"/>
          <a:ea typeface="+mn-ea"/>
          <a:cs typeface="+mn-cs"/>
        </a:defRPr>
      </a:lvl5pPr>
      <a:lvl6pPr marL="3250983" algn="l" defTabSz="1300393" rtl="0" eaLnBrk="1" latinLnBrk="0" hangingPunct="1">
        <a:defRPr sz="2600" kern="1200">
          <a:solidFill>
            <a:schemeClr val="tx1"/>
          </a:solidFill>
          <a:latin typeface="+mn-lt"/>
          <a:ea typeface="+mn-ea"/>
          <a:cs typeface="+mn-cs"/>
        </a:defRPr>
      </a:lvl6pPr>
      <a:lvl7pPr marL="3901180" algn="l" defTabSz="1300393" rtl="0" eaLnBrk="1" latinLnBrk="0" hangingPunct="1">
        <a:defRPr sz="2600" kern="1200">
          <a:solidFill>
            <a:schemeClr val="tx1"/>
          </a:solidFill>
          <a:latin typeface="+mn-lt"/>
          <a:ea typeface="+mn-ea"/>
          <a:cs typeface="+mn-cs"/>
        </a:defRPr>
      </a:lvl7pPr>
      <a:lvl8pPr marL="4551376" algn="l" defTabSz="1300393" rtl="0" eaLnBrk="1" latinLnBrk="0" hangingPunct="1">
        <a:defRPr sz="2600" kern="1200">
          <a:solidFill>
            <a:schemeClr val="tx1"/>
          </a:solidFill>
          <a:latin typeface="+mn-lt"/>
          <a:ea typeface="+mn-ea"/>
          <a:cs typeface="+mn-cs"/>
        </a:defRPr>
      </a:lvl8pPr>
      <a:lvl9pPr marL="5201573" algn="l" defTabSz="1300393"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U_P4~black.eps"/>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15944" y="8620718"/>
            <a:ext cx="1918785" cy="1181970"/>
          </a:xfrm>
          <a:prstGeom prst="rect">
            <a:avLst/>
          </a:prstGeom>
        </p:spPr>
      </p:pic>
    </p:spTree>
    <p:extLst>
      <p:ext uri="{BB962C8B-B14F-4D97-AF65-F5344CB8AC3E}">
        <p14:creationId xmlns:p14="http://schemas.microsoft.com/office/powerpoint/2010/main" val="2005682452"/>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457176"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6" rtl="0" eaLnBrk="1" latinLnBrk="0" hangingPunct="1">
        <a:spcBef>
          <a:spcPct val="20000"/>
        </a:spcBef>
        <a:buFont typeface="Arial"/>
        <a:buChar char="•"/>
        <a:defRPr sz="3100" kern="1200">
          <a:solidFill>
            <a:schemeClr val="tx1"/>
          </a:solidFill>
          <a:latin typeface="+mn-lt"/>
          <a:ea typeface="+mn-ea"/>
          <a:cs typeface="+mn-cs"/>
        </a:defRPr>
      </a:lvl1pPr>
      <a:lvl2pPr marL="742912" indent="-285736" algn="l" defTabSz="457176" rtl="0" eaLnBrk="1" latinLnBrk="0" hangingPunct="1">
        <a:spcBef>
          <a:spcPct val="20000"/>
        </a:spcBef>
        <a:buFont typeface="Arial"/>
        <a:buChar char="–"/>
        <a:defRPr sz="2800" kern="1200">
          <a:solidFill>
            <a:schemeClr val="tx1"/>
          </a:solidFill>
          <a:latin typeface="+mn-lt"/>
          <a:ea typeface="+mn-ea"/>
          <a:cs typeface="+mn-cs"/>
        </a:defRPr>
      </a:lvl2pPr>
      <a:lvl3pPr marL="1142941" indent="-228589" algn="l" defTabSz="457176" rtl="0" eaLnBrk="1" latinLnBrk="0" hangingPunct="1">
        <a:spcBef>
          <a:spcPct val="20000"/>
        </a:spcBef>
        <a:buFont typeface="Arial"/>
        <a:buChar char="•"/>
        <a:defRPr sz="2400" kern="1200">
          <a:solidFill>
            <a:schemeClr val="tx1"/>
          </a:solidFill>
          <a:latin typeface="+mn-lt"/>
          <a:ea typeface="+mn-ea"/>
          <a:cs typeface="+mn-cs"/>
        </a:defRPr>
      </a:lvl3pPr>
      <a:lvl4pPr marL="1600119" indent="-228589" algn="l" defTabSz="457176" rtl="0" eaLnBrk="1" latinLnBrk="0" hangingPunct="1">
        <a:spcBef>
          <a:spcPct val="20000"/>
        </a:spcBef>
        <a:buFont typeface="Arial"/>
        <a:buChar char="–"/>
        <a:defRPr sz="2000" kern="1200">
          <a:solidFill>
            <a:schemeClr val="tx1"/>
          </a:solidFill>
          <a:latin typeface="+mn-lt"/>
          <a:ea typeface="+mn-ea"/>
          <a:cs typeface="+mn-cs"/>
        </a:defRPr>
      </a:lvl4pPr>
      <a:lvl5pPr marL="2057295" indent="-228589" algn="l" defTabSz="457176" rtl="0" eaLnBrk="1" latinLnBrk="0" hangingPunct="1">
        <a:spcBef>
          <a:spcPct val="20000"/>
        </a:spcBef>
        <a:buFont typeface="Arial"/>
        <a:buChar char="»"/>
        <a:defRPr sz="2000" kern="1200">
          <a:solidFill>
            <a:schemeClr val="tx1"/>
          </a:solidFill>
          <a:latin typeface="+mn-lt"/>
          <a:ea typeface="+mn-ea"/>
          <a:cs typeface="+mn-cs"/>
        </a:defRPr>
      </a:lvl5pPr>
      <a:lvl6pPr marL="2514471" indent="-228589" algn="l" defTabSz="457176" rtl="0" eaLnBrk="1" latinLnBrk="0" hangingPunct="1">
        <a:spcBef>
          <a:spcPct val="20000"/>
        </a:spcBef>
        <a:buFont typeface="Arial"/>
        <a:buChar char="•"/>
        <a:defRPr sz="2000" kern="1200">
          <a:solidFill>
            <a:schemeClr val="tx1"/>
          </a:solidFill>
          <a:latin typeface="+mn-lt"/>
          <a:ea typeface="+mn-ea"/>
          <a:cs typeface="+mn-cs"/>
        </a:defRPr>
      </a:lvl6pPr>
      <a:lvl7pPr marL="2971649" indent="-228589" algn="l" defTabSz="457176" rtl="0" eaLnBrk="1" latinLnBrk="0" hangingPunct="1">
        <a:spcBef>
          <a:spcPct val="20000"/>
        </a:spcBef>
        <a:buFont typeface="Arial"/>
        <a:buChar char="•"/>
        <a:defRPr sz="2000" kern="1200">
          <a:solidFill>
            <a:schemeClr val="tx1"/>
          </a:solidFill>
          <a:latin typeface="+mn-lt"/>
          <a:ea typeface="+mn-ea"/>
          <a:cs typeface="+mn-cs"/>
        </a:defRPr>
      </a:lvl7pPr>
      <a:lvl8pPr marL="3428825" indent="-228589" algn="l" defTabSz="457176" rtl="0" eaLnBrk="1" latinLnBrk="0" hangingPunct="1">
        <a:spcBef>
          <a:spcPct val="20000"/>
        </a:spcBef>
        <a:buFont typeface="Arial"/>
        <a:buChar char="•"/>
        <a:defRPr sz="2000" kern="1200">
          <a:solidFill>
            <a:schemeClr val="tx1"/>
          </a:solidFill>
          <a:latin typeface="+mn-lt"/>
          <a:ea typeface="+mn-ea"/>
          <a:cs typeface="+mn-cs"/>
        </a:defRPr>
      </a:lvl8pPr>
      <a:lvl9pPr marL="3886001" indent="-228589" algn="l" defTabSz="4571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6" y="390525"/>
            <a:ext cx="11703050" cy="1625600"/>
          </a:xfrm>
          <a:prstGeom prst="rect">
            <a:avLst/>
          </a:prstGeom>
        </p:spPr>
        <p:txBody>
          <a:bodyPr vert="horz" lIns="91425" tIns="45712" rIns="91425"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876" y="2276479"/>
            <a:ext cx="11703050" cy="6435725"/>
          </a:xfrm>
          <a:prstGeom prst="rect">
            <a:avLst/>
          </a:prstGeom>
        </p:spPr>
        <p:txBody>
          <a:bodyPr vert="horz" lIns="91425" tIns="45712" rIns="91425"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878" y="9040815"/>
            <a:ext cx="3033712" cy="519113"/>
          </a:xfrm>
          <a:prstGeom prst="rect">
            <a:avLst/>
          </a:prstGeom>
        </p:spPr>
        <p:txBody>
          <a:bodyPr vert="horz" lIns="91425" tIns="45712" rIns="91425" bIns="45712" rtlCol="0" anchor="ctr"/>
          <a:lstStyle>
            <a:lvl1pPr algn="l">
              <a:defRPr sz="1100">
                <a:solidFill>
                  <a:schemeClr val="tx1">
                    <a:tint val="75000"/>
                  </a:schemeClr>
                </a:solidFill>
              </a:defRPr>
            </a:lvl1pPr>
          </a:lstStyle>
          <a:p>
            <a:fld id="{9861512E-2EE5-2448-AB47-1C0A5804569F}" type="datetimeFigureOut">
              <a:rPr lang="en-US" smtClean="0"/>
              <a:t>2/27/2019</a:t>
            </a:fld>
            <a:endParaRPr lang="en-US"/>
          </a:p>
        </p:txBody>
      </p:sp>
      <p:sp>
        <p:nvSpPr>
          <p:cNvPr id="5" name="Footer Placeholder 4"/>
          <p:cNvSpPr>
            <a:spLocks noGrp="1"/>
          </p:cNvSpPr>
          <p:nvPr>
            <p:ph type="ftr" sz="quarter" idx="3"/>
          </p:nvPr>
        </p:nvSpPr>
        <p:spPr>
          <a:xfrm>
            <a:off x="4443417" y="9040815"/>
            <a:ext cx="4117975" cy="519113"/>
          </a:xfrm>
          <a:prstGeom prst="rect">
            <a:avLst/>
          </a:prstGeom>
        </p:spPr>
        <p:txBody>
          <a:bodyPr vert="horz" lIns="91425" tIns="45712" rIns="91425" bIns="45712"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214" y="9040815"/>
            <a:ext cx="3033712" cy="519113"/>
          </a:xfrm>
          <a:prstGeom prst="rect">
            <a:avLst/>
          </a:prstGeom>
        </p:spPr>
        <p:txBody>
          <a:bodyPr vert="horz" lIns="91425" tIns="45712" rIns="91425" bIns="45712" rtlCol="0" anchor="ctr"/>
          <a:lstStyle>
            <a:lvl1pPr algn="r">
              <a:defRPr sz="1100">
                <a:solidFill>
                  <a:schemeClr val="tx1">
                    <a:tint val="75000"/>
                  </a:schemeClr>
                </a:solidFill>
              </a:defRPr>
            </a:lvl1pPr>
          </a:lstStyle>
          <a:p>
            <a:fld id="{79BE6A29-6E4E-BD4D-9226-8297F0DBA63D}" type="slidenum">
              <a:rPr lang="en-US" smtClean="0"/>
              <a:t>‹#›</a:t>
            </a:fld>
            <a:endParaRPr lang="en-US"/>
          </a:p>
        </p:txBody>
      </p:sp>
    </p:spTree>
    <p:extLst>
      <p:ext uri="{BB962C8B-B14F-4D97-AF65-F5344CB8AC3E}">
        <p14:creationId xmlns:p14="http://schemas.microsoft.com/office/powerpoint/2010/main" val="2652854189"/>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457129" rtl="0" eaLnBrk="1" latinLnBrk="0" hangingPunct="1">
        <a:spcBef>
          <a:spcPct val="0"/>
        </a:spcBef>
        <a:buNone/>
        <a:defRPr sz="4400" kern="1200">
          <a:solidFill>
            <a:schemeClr val="tx1"/>
          </a:solidFill>
          <a:latin typeface="+mj-lt"/>
          <a:ea typeface="+mj-ea"/>
          <a:cs typeface="+mj-cs"/>
        </a:defRPr>
      </a:lvl1pPr>
    </p:titleStyle>
    <p:bodyStyle>
      <a:lvl1pPr marL="342847" indent="-342847" algn="l" defTabSz="457129" rtl="0" eaLnBrk="1" latinLnBrk="0" hangingPunct="1">
        <a:spcBef>
          <a:spcPct val="20000"/>
        </a:spcBef>
        <a:buFont typeface="Arial"/>
        <a:buChar char="•"/>
        <a:defRPr sz="3100" kern="1200">
          <a:solidFill>
            <a:schemeClr val="tx1"/>
          </a:solidFill>
          <a:latin typeface="+mn-lt"/>
          <a:ea typeface="+mn-ea"/>
          <a:cs typeface="+mn-cs"/>
        </a:defRPr>
      </a:lvl1pPr>
      <a:lvl2pPr marL="742835" indent="-285706" algn="l" defTabSz="457129" rtl="0" eaLnBrk="1" latinLnBrk="0" hangingPunct="1">
        <a:spcBef>
          <a:spcPct val="20000"/>
        </a:spcBef>
        <a:buFont typeface="Arial"/>
        <a:buChar char="–"/>
        <a:defRPr sz="2800" kern="1200">
          <a:solidFill>
            <a:schemeClr val="tx1"/>
          </a:solidFill>
          <a:latin typeface="+mn-lt"/>
          <a:ea typeface="+mn-ea"/>
          <a:cs typeface="+mn-cs"/>
        </a:defRPr>
      </a:lvl2pPr>
      <a:lvl3pPr marL="1142824" indent="-228565" algn="l" defTabSz="457129" rtl="0" eaLnBrk="1" latinLnBrk="0" hangingPunct="1">
        <a:spcBef>
          <a:spcPct val="20000"/>
        </a:spcBef>
        <a:buFont typeface="Arial"/>
        <a:buChar char="•"/>
        <a:defRPr sz="2400" kern="1200">
          <a:solidFill>
            <a:schemeClr val="tx1"/>
          </a:solidFill>
          <a:latin typeface="+mn-lt"/>
          <a:ea typeface="+mn-ea"/>
          <a:cs typeface="+mn-cs"/>
        </a:defRPr>
      </a:lvl3pPr>
      <a:lvl4pPr marL="1599957" indent="-228565" algn="l" defTabSz="457129" rtl="0" eaLnBrk="1" latinLnBrk="0" hangingPunct="1">
        <a:spcBef>
          <a:spcPct val="20000"/>
        </a:spcBef>
        <a:buFont typeface="Arial"/>
        <a:buChar char="–"/>
        <a:defRPr sz="2000" kern="1200">
          <a:solidFill>
            <a:schemeClr val="tx1"/>
          </a:solidFill>
          <a:latin typeface="+mn-lt"/>
          <a:ea typeface="+mn-ea"/>
          <a:cs typeface="+mn-cs"/>
        </a:defRPr>
      </a:lvl4pPr>
      <a:lvl5pPr marL="2057084" indent="-228565" algn="l" defTabSz="457129" rtl="0" eaLnBrk="1" latinLnBrk="0" hangingPunct="1">
        <a:spcBef>
          <a:spcPct val="20000"/>
        </a:spcBef>
        <a:buFont typeface="Arial"/>
        <a:buChar char="»"/>
        <a:defRPr sz="2000" kern="1200">
          <a:solidFill>
            <a:schemeClr val="tx1"/>
          </a:solidFill>
          <a:latin typeface="+mn-lt"/>
          <a:ea typeface="+mn-ea"/>
          <a:cs typeface="+mn-cs"/>
        </a:defRPr>
      </a:lvl5pPr>
      <a:lvl6pPr marL="2514215"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44"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75"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603" indent="-228565" algn="l" defTabSz="4571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9" rtl="0" eaLnBrk="1" latinLnBrk="0" hangingPunct="1">
        <a:defRPr sz="1800" kern="1200">
          <a:solidFill>
            <a:schemeClr val="tx1"/>
          </a:solidFill>
          <a:latin typeface="+mn-lt"/>
          <a:ea typeface="+mn-ea"/>
          <a:cs typeface="+mn-cs"/>
        </a:defRPr>
      </a:lvl1pPr>
      <a:lvl2pPr marL="457129" algn="l" defTabSz="457129" rtl="0" eaLnBrk="1" latinLnBrk="0" hangingPunct="1">
        <a:defRPr sz="1800" kern="1200">
          <a:solidFill>
            <a:schemeClr val="tx1"/>
          </a:solidFill>
          <a:latin typeface="+mn-lt"/>
          <a:ea typeface="+mn-ea"/>
          <a:cs typeface="+mn-cs"/>
        </a:defRPr>
      </a:lvl2pPr>
      <a:lvl3pPr marL="914260" algn="l" defTabSz="457129" rtl="0" eaLnBrk="1" latinLnBrk="0" hangingPunct="1">
        <a:defRPr sz="1800" kern="1200">
          <a:solidFill>
            <a:schemeClr val="tx1"/>
          </a:solidFill>
          <a:latin typeface="+mn-lt"/>
          <a:ea typeface="+mn-ea"/>
          <a:cs typeface="+mn-cs"/>
        </a:defRPr>
      </a:lvl3pPr>
      <a:lvl4pPr marL="1371390" algn="l" defTabSz="457129" rtl="0" eaLnBrk="1" latinLnBrk="0" hangingPunct="1">
        <a:defRPr sz="1800" kern="1200">
          <a:solidFill>
            <a:schemeClr val="tx1"/>
          </a:solidFill>
          <a:latin typeface="+mn-lt"/>
          <a:ea typeface="+mn-ea"/>
          <a:cs typeface="+mn-cs"/>
        </a:defRPr>
      </a:lvl4pPr>
      <a:lvl5pPr marL="1828518" algn="l" defTabSz="457129" rtl="0" eaLnBrk="1" latinLnBrk="0" hangingPunct="1">
        <a:defRPr sz="1800" kern="1200">
          <a:solidFill>
            <a:schemeClr val="tx1"/>
          </a:solidFill>
          <a:latin typeface="+mn-lt"/>
          <a:ea typeface="+mn-ea"/>
          <a:cs typeface="+mn-cs"/>
        </a:defRPr>
      </a:lvl5pPr>
      <a:lvl6pPr marL="2285650" algn="l" defTabSz="457129" rtl="0" eaLnBrk="1" latinLnBrk="0" hangingPunct="1">
        <a:defRPr sz="1800" kern="1200">
          <a:solidFill>
            <a:schemeClr val="tx1"/>
          </a:solidFill>
          <a:latin typeface="+mn-lt"/>
          <a:ea typeface="+mn-ea"/>
          <a:cs typeface="+mn-cs"/>
        </a:defRPr>
      </a:lvl6pPr>
      <a:lvl7pPr marL="2742778" algn="l" defTabSz="457129" rtl="0" eaLnBrk="1" latinLnBrk="0" hangingPunct="1">
        <a:defRPr sz="1800" kern="1200">
          <a:solidFill>
            <a:schemeClr val="tx1"/>
          </a:solidFill>
          <a:latin typeface="+mn-lt"/>
          <a:ea typeface="+mn-ea"/>
          <a:cs typeface="+mn-cs"/>
        </a:defRPr>
      </a:lvl7pPr>
      <a:lvl8pPr marL="3199909" algn="l" defTabSz="457129" rtl="0" eaLnBrk="1" latinLnBrk="0" hangingPunct="1">
        <a:defRPr sz="1800" kern="1200">
          <a:solidFill>
            <a:schemeClr val="tx1"/>
          </a:solidFill>
          <a:latin typeface="+mn-lt"/>
          <a:ea typeface="+mn-ea"/>
          <a:cs typeface="+mn-cs"/>
        </a:defRPr>
      </a:lvl8pPr>
      <a:lvl9pPr marL="3657039" algn="l" defTabSz="45712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gif"/><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6016" y="375065"/>
            <a:ext cx="11054080" cy="2090702"/>
          </a:xfrm>
        </p:spPr>
        <p:txBody>
          <a:bodyPr/>
          <a:lstStyle/>
          <a:p>
            <a:r>
              <a:rPr lang="en-GB" dirty="0" smtClean="0"/>
              <a:t>Geology of France</a:t>
            </a:r>
            <a:endParaRPr lang="nl-NL" dirty="0"/>
          </a:p>
        </p:txBody>
      </p:sp>
      <p:sp>
        <p:nvSpPr>
          <p:cNvPr id="3" name="Subtitle 2"/>
          <p:cNvSpPr>
            <a:spLocks noGrp="1"/>
          </p:cNvSpPr>
          <p:nvPr>
            <p:ph type="subTitle" idx="1"/>
          </p:nvPr>
        </p:nvSpPr>
        <p:spPr/>
        <p:txBody>
          <a:bodyPr/>
          <a:lstStyle/>
          <a:p>
            <a:endParaRPr lang="nl-NL"/>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508" y="1276400"/>
            <a:ext cx="10966896" cy="835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952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216" y="345802"/>
            <a:ext cx="769620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06456" y="4967620"/>
            <a:ext cx="5543416" cy="176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Image result for massif central geolog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86618"/>
            <a:ext cx="7258314" cy="676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526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8064" y="196280"/>
            <a:ext cx="11054080" cy="2090702"/>
          </a:xfrm>
        </p:spPr>
        <p:txBody>
          <a:bodyPr/>
          <a:lstStyle/>
          <a:p>
            <a:r>
              <a:rPr lang="en-GB" dirty="0" smtClean="0"/>
              <a:t>Massif Central: Volcanoes!!</a:t>
            </a:r>
            <a:endParaRPr lang="nl-NL" dirty="0"/>
          </a:p>
        </p:txBody>
      </p:sp>
      <p:sp>
        <p:nvSpPr>
          <p:cNvPr id="3" name="Subtitle 2"/>
          <p:cNvSpPr>
            <a:spLocks noGrp="1"/>
          </p:cNvSpPr>
          <p:nvPr>
            <p:ph type="subTitle" idx="1"/>
          </p:nvPr>
        </p:nvSpPr>
        <p:spPr/>
        <p:txBody>
          <a:bodyPr/>
          <a:lstStyle/>
          <a:p>
            <a:endParaRPr lang="nl-NL" dirty="0"/>
          </a:p>
        </p:txBody>
      </p:sp>
      <p:pic>
        <p:nvPicPr>
          <p:cNvPr id="6146" name="Picture 2" descr="Image result for massif cent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11" y="1132384"/>
            <a:ext cx="5715000" cy="387667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094" y="4588768"/>
            <a:ext cx="6070420" cy="519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53606" y="1132384"/>
            <a:ext cx="5724155" cy="840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294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73144"/>
            <a:ext cx="9525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469952" y="160496"/>
            <a:ext cx="11054080" cy="2090702"/>
          </a:xfrm>
        </p:spPr>
        <p:txBody>
          <a:bodyPr/>
          <a:lstStyle/>
          <a:p>
            <a:r>
              <a:rPr lang="en-GB" dirty="0" smtClean="0"/>
              <a:t>Vosges</a:t>
            </a:r>
            <a:endParaRPr lang="nl-NL" dirty="0"/>
          </a:p>
        </p:txBody>
      </p:sp>
      <p:sp>
        <p:nvSpPr>
          <p:cNvPr id="3" name="Subtitle 2"/>
          <p:cNvSpPr>
            <a:spLocks noGrp="1"/>
          </p:cNvSpPr>
          <p:nvPr>
            <p:ph type="subTitle" idx="1"/>
          </p:nvPr>
        </p:nvSpPr>
        <p:spPr/>
        <p:txBody>
          <a:bodyPr/>
          <a:lstStyle/>
          <a:p>
            <a:endParaRPr lang="nl-NL"/>
          </a:p>
        </p:txBody>
      </p:sp>
      <p:pic>
        <p:nvPicPr>
          <p:cNvPr id="8194" name="Picture 2" descr="Image result for vosges geolog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068" y="147488"/>
            <a:ext cx="6884404" cy="70335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40" y="1444945"/>
            <a:ext cx="5753100" cy="221932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Image result for vosges geolog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40" y="4217241"/>
            <a:ext cx="4762500" cy="2981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08178" y="7397080"/>
            <a:ext cx="3615092" cy="754053"/>
          </a:xfrm>
          <a:prstGeom prst="rect">
            <a:avLst/>
          </a:prstGeom>
          <a:noFill/>
        </p:spPr>
        <p:txBody>
          <a:bodyPr wrap="none" rtlCol="0">
            <a:spAutoFit/>
          </a:bodyPr>
          <a:lstStyle/>
          <a:p>
            <a:r>
              <a:rPr lang="en-GB" dirty="0" smtClean="0"/>
              <a:t>Rhine Graben</a:t>
            </a:r>
            <a:endParaRPr lang="nl-NL" dirty="0"/>
          </a:p>
        </p:txBody>
      </p:sp>
    </p:spTree>
    <p:extLst>
      <p:ext uri="{BB962C8B-B14F-4D97-AF65-F5344CB8AC3E}">
        <p14:creationId xmlns:p14="http://schemas.microsoft.com/office/powerpoint/2010/main" val="236728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85977" y="-2664"/>
            <a:ext cx="10318824" cy="975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74408" y="1996827"/>
            <a:ext cx="2970685" cy="754053"/>
          </a:xfrm>
          <a:prstGeom prst="rect">
            <a:avLst/>
          </a:prstGeom>
          <a:noFill/>
        </p:spPr>
        <p:txBody>
          <a:bodyPr wrap="none" rtlCol="0">
            <a:spAutoFit/>
          </a:bodyPr>
          <a:lstStyle/>
          <a:p>
            <a:r>
              <a:rPr lang="en-GB" dirty="0" smtClean="0">
                <a:effectLst>
                  <a:outerShdw blurRad="38100" dist="38100" dir="2700000" algn="tl">
                    <a:srgbClr val="000000">
                      <a:alpha val="43137"/>
                    </a:srgbClr>
                  </a:outerShdw>
                </a:effectLst>
              </a:rPr>
              <a:t>Paris Basin</a:t>
            </a:r>
            <a:endParaRPr lang="nl-NL" dirty="0">
              <a:effectLst>
                <a:outerShdw blurRad="38100" dist="38100" dir="2700000" algn="tl">
                  <a:srgbClr val="000000">
                    <a:alpha val="43137"/>
                  </a:srgbClr>
                </a:outerShdw>
              </a:effectLst>
            </a:endParaRPr>
          </a:p>
        </p:txBody>
      </p:sp>
      <p:sp>
        <p:nvSpPr>
          <p:cNvPr id="5" name="TextBox 4"/>
          <p:cNvSpPr txBox="1"/>
          <p:nvPr/>
        </p:nvSpPr>
        <p:spPr>
          <a:xfrm>
            <a:off x="4774208" y="5596880"/>
            <a:ext cx="2634054" cy="1415772"/>
          </a:xfrm>
          <a:prstGeom prst="rect">
            <a:avLst/>
          </a:prstGeom>
          <a:noFill/>
        </p:spPr>
        <p:txBody>
          <a:bodyPr wrap="none" rtlCol="0">
            <a:spAutoFit/>
          </a:bodyPr>
          <a:lstStyle/>
          <a:p>
            <a:r>
              <a:rPr lang="en-GB" dirty="0" smtClean="0">
                <a:effectLst>
                  <a:outerShdw blurRad="38100" dist="38100" dir="2700000" algn="tl">
                    <a:srgbClr val="000000">
                      <a:alpha val="43137"/>
                    </a:srgbClr>
                  </a:outerShdw>
                </a:effectLst>
              </a:rPr>
              <a:t>Aquitaine </a:t>
            </a:r>
          </a:p>
          <a:p>
            <a:r>
              <a:rPr lang="en-GB" dirty="0" smtClean="0">
                <a:effectLst>
                  <a:outerShdw blurRad="38100" dist="38100" dir="2700000" algn="tl">
                    <a:srgbClr val="000000">
                      <a:alpha val="43137"/>
                    </a:srgbClr>
                  </a:outerShdw>
                </a:effectLst>
              </a:rPr>
              <a:t>Basin</a:t>
            </a:r>
            <a:endParaRPr lang="nl-NL" dirty="0">
              <a:effectLst>
                <a:outerShdw blurRad="38100" dist="38100" dir="2700000" algn="tl">
                  <a:srgbClr val="000000">
                    <a:alpha val="43137"/>
                  </a:srgbClr>
                </a:outerShdw>
              </a:effectLst>
            </a:endParaRPr>
          </a:p>
        </p:txBody>
      </p:sp>
      <p:sp>
        <p:nvSpPr>
          <p:cNvPr id="6" name="TextBox 5"/>
          <p:cNvSpPr txBox="1"/>
          <p:nvPr/>
        </p:nvSpPr>
        <p:spPr>
          <a:xfrm>
            <a:off x="237704" y="556320"/>
            <a:ext cx="1837362" cy="754053"/>
          </a:xfrm>
          <a:prstGeom prst="rect">
            <a:avLst/>
          </a:prstGeom>
          <a:noFill/>
        </p:spPr>
        <p:txBody>
          <a:bodyPr wrap="none" rtlCol="0">
            <a:spAutoFit/>
          </a:bodyPr>
          <a:lstStyle/>
          <a:p>
            <a:r>
              <a:rPr lang="en-GB" dirty="0" smtClean="0"/>
              <a:t>Basins</a:t>
            </a:r>
            <a:endParaRPr lang="nl-NL" dirty="0"/>
          </a:p>
        </p:txBody>
      </p:sp>
    </p:spTree>
    <p:extLst>
      <p:ext uri="{BB962C8B-B14F-4D97-AF65-F5344CB8AC3E}">
        <p14:creationId xmlns:p14="http://schemas.microsoft.com/office/powerpoint/2010/main" val="5304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9219"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6926581"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296" y="4516760"/>
            <a:ext cx="7438504" cy="302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94488" y="628328"/>
            <a:ext cx="4410182" cy="1415772"/>
          </a:xfrm>
          <a:prstGeom prst="rect">
            <a:avLst/>
          </a:prstGeom>
          <a:noFill/>
        </p:spPr>
        <p:txBody>
          <a:bodyPr wrap="none" rtlCol="0">
            <a:spAutoFit/>
          </a:bodyPr>
          <a:lstStyle/>
          <a:p>
            <a:pPr algn="ctr"/>
            <a:r>
              <a:rPr lang="en-GB" dirty="0" smtClean="0"/>
              <a:t>Aquitaine &amp; Paris</a:t>
            </a:r>
          </a:p>
          <a:p>
            <a:pPr algn="ctr"/>
            <a:r>
              <a:rPr lang="en-GB" dirty="0" smtClean="0"/>
              <a:t>Basins</a:t>
            </a:r>
            <a:endParaRPr lang="nl-NL" dirty="0"/>
          </a:p>
        </p:txBody>
      </p:sp>
    </p:spTree>
    <p:extLst>
      <p:ext uri="{BB962C8B-B14F-4D97-AF65-F5344CB8AC3E}">
        <p14:creationId xmlns:p14="http://schemas.microsoft.com/office/powerpoint/2010/main" val="3462514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85977" y="-2664"/>
            <a:ext cx="10318824" cy="975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93688" y="268288"/>
            <a:ext cx="11054080" cy="2090702"/>
          </a:xfrm>
        </p:spPr>
        <p:txBody>
          <a:bodyPr/>
          <a:lstStyle/>
          <a:p>
            <a:r>
              <a:rPr lang="en-GB" dirty="0" smtClean="0">
                <a:solidFill>
                  <a:srgbClr val="FF0000"/>
                </a:solidFill>
              </a:rPr>
              <a:t>Mountain </a:t>
            </a:r>
            <a:br>
              <a:rPr lang="en-GB" dirty="0" smtClean="0">
                <a:solidFill>
                  <a:srgbClr val="FF0000"/>
                </a:solidFill>
              </a:rPr>
            </a:br>
            <a:r>
              <a:rPr lang="en-GB" dirty="0" smtClean="0">
                <a:solidFill>
                  <a:srgbClr val="FF0000"/>
                </a:solidFill>
              </a:rPr>
              <a:t>Belts</a:t>
            </a:r>
            <a:endParaRPr lang="nl-NL" dirty="0">
              <a:solidFill>
                <a:srgbClr val="FF0000"/>
              </a:solidFill>
            </a:endParaRPr>
          </a:p>
        </p:txBody>
      </p:sp>
      <p:sp>
        <p:nvSpPr>
          <p:cNvPr id="5" name="TextBox 4"/>
          <p:cNvSpPr txBox="1"/>
          <p:nvPr/>
        </p:nvSpPr>
        <p:spPr>
          <a:xfrm>
            <a:off x="5710312" y="7829128"/>
            <a:ext cx="2512226" cy="754053"/>
          </a:xfrm>
          <a:prstGeom prst="rect">
            <a:avLst/>
          </a:prstGeom>
          <a:noFill/>
        </p:spPr>
        <p:txBody>
          <a:bodyPr wrap="none" rtlCol="0">
            <a:spAutoFit/>
          </a:bodyPr>
          <a:lstStyle/>
          <a:p>
            <a:r>
              <a:rPr lang="en-GB" dirty="0" smtClean="0">
                <a:effectLst>
                  <a:outerShdw blurRad="38100" dist="38100" dir="2700000" algn="tl">
                    <a:srgbClr val="000000">
                      <a:alpha val="43137"/>
                    </a:srgbClr>
                  </a:outerShdw>
                </a:effectLst>
              </a:rPr>
              <a:t>Pyrenees</a:t>
            </a:r>
            <a:endParaRPr lang="nl-NL" dirty="0">
              <a:effectLst>
                <a:outerShdw blurRad="38100" dist="38100" dir="2700000" algn="tl">
                  <a:srgbClr val="000000">
                    <a:alpha val="43137"/>
                  </a:srgbClr>
                </a:outerShdw>
              </a:effectLst>
            </a:endParaRPr>
          </a:p>
        </p:txBody>
      </p:sp>
      <p:sp>
        <p:nvSpPr>
          <p:cNvPr id="6" name="TextBox 5"/>
          <p:cNvSpPr txBox="1"/>
          <p:nvPr/>
        </p:nvSpPr>
        <p:spPr>
          <a:xfrm>
            <a:off x="9238704" y="5884912"/>
            <a:ext cx="1255472" cy="754053"/>
          </a:xfrm>
          <a:prstGeom prst="rect">
            <a:avLst/>
          </a:prstGeom>
          <a:noFill/>
        </p:spPr>
        <p:txBody>
          <a:bodyPr wrap="none" rtlCol="0">
            <a:spAutoFit/>
          </a:bodyPr>
          <a:lstStyle/>
          <a:p>
            <a:r>
              <a:rPr lang="en-GB" dirty="0" smtClean="0">
                <a:effectLst>
                  <a:outerShdw blurRad="38100" dist="38100" dir="2700000" algn="tl">
                    <a:srgbClr val="000000">
                      <a:alpha val="43137"/>
                    </a:srgbClr>
                  </a:outerShdw>
                </a:effectLst>
              </a:rPr>
              <a:t>Alps</a:t>
            </a:r>
            <a:endParaRPr lang="nl-NL" dirty="0">
              <a:effectLst>
                <a:outerShdw blurRad="38100" dist="38100" dir="2700000" algn="tl">
                  <a:srgbClr val="000000">
                    <a:alpha val="43137"/>
                  </a:srgbClr>
                </a:outerShdw>
              </a:effectLst>
            </a:endParaRPr>
          </a:p>
        </p:txBody>
      </p:sp>
      <p:sp>
        <p:nvSpPr>
          <p:cNvPr id="7" name="TextBox 6"/>
          <p:cNvSpPr txBox="1"/>
          <p:nvPr/>
        </p:nvSpPr>
        <p:spPr>
          <a:xfrm rot="18653787">
            <a:off x="9270528" y="3834715"/>
            <a:ext cx="1257075" cy="754053"/>
          </a:xfrm>
          <a:prstGeom prst="rect">
            <a:avLst/>
          </a:prstGeom>
          <a:noFill/>
        </p:spPr>
        <p:txBody>
          <a:bodyPr wrap="none" rtlCol="0">
            <a:spAutoFit/>
          </a:bodyPr>
          <a:lstStyle/>
          <a:p>
            <a:r>
              <a:rPr lang="en-GB" dirty="0" smtClean="0">
                <a:effectLst>
                  <a:outerShdw blurRad="38100" dist="38100" dir="2700000" algn="tl">
                    <a:srgbClr val="000000">
                      <a:alpha val="43137"/>
                    </a:srgbClr>
                  </a:outerShdw>
                </a:effectLst>
              </a:rPr>
              <a:t>Jura</a:t>
            </a:r>
            <a:endParaRPr lang="nl-N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059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11266" name="Picture 2" descr="Image result for Jura cross 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840" y="5019675"/>
            <a:ext cx="11430000" cy="47339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Pyrenees cross s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26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75328" y="192461"/>
            <a:ext cx="10629472" cy="454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5422" y="541913"/>
            <a:ext cx="2512226" cy="754053"/>
          </a:xfrm>
          <a:prstGeom prst="rect">
            <a:avLst/>
          </a:prstGeom>
          <a:noFill/>
        </p:spPr>
        <p:txBody>
          <a:bodyPr wrap="none" rtlCol="0">
            <a:spAutoFit/>
          </a:bodyPr>
          <a:lstStyle/>
          <a:p>
            <a:r>
              <a:rPr lang="nl-NL" dirty="0" smtClean="0"/>
              <a:t>Pyrenees</a:t>
            </a:r>
            <a:endParaRPr lang="nl-NL" dirty="0"/>
          </a:p>
        </p:txBody>
      </p:sp>
      <p:sp>
        <p:nvSpPr>
          <p:cNvPr id="6" name="TextBox 5"/>
          <p:cNvSpPr txBox="1"/>
          <p:nvPr/>
        </p:nvSpPr>
        <p:spPr>
          <a:xfrm>
            <a:off x="239206" y="5019675"/>
            <a:ext cx="1255472" cy="754053"/>
          </a:xfrm>
          <a:prstGeom prst="rect">
            <a:avLst/>
          </a:prstGeom>
          <a:noFill/>
        </p:spPr>
        <p:txBody>
          <a:bodyPr wrap="none" rtlCol="0">
            <a:spAutoFit/>
          </a:bodyPr>
          <a:lstStyle/>
          <a:p>
            <a:r>
              <a:rPr lang="nl-NL" dirty="0" err="1" smtClean="0"/>
              <a:t>Alps</a:t>
            </a:r>
            <a:endParaRPr lang="nl-NL" dirty="0"/>
          </a:p>
        </p:txBody>
      </p:sp>
    </p:spTree>
    <p:extLst>
      <p:ext uri="{BB962C8B-B14F-4D97-AF65-F5344CB8AC3E}">
        <p14:creationId xmlns:p14="http://schemas.microsoft.com/office/powerpoint/2010/main" val="670708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dirty="0"/>
          </a:p>
        </p:txBody>
      </p:sp>
      <p:sp>
        <p:nvSpPr>
          <p:cNvPr id="3" name="Subtitle 2"/>
          <p:cNvSpPr>
            <a:spLocks noGrp="1"/>
          </p:cNvSpPr>
          <p:nvPr>
            <p:ph type="subTitle" idx="1"/>
          </p:nvPr>
        </p:nvSpPr>
        <p:spPr/>
        <p:txBody>
          <a:bodyPr/>
          <a:lstStyle/>
          <a:p>
            <a:endParaRPr lang="nl-NL"/>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85977" y="-2664"/>
            <a:ext cx="10318824" cy="975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16" y="274060"/>
            <a:ext cx="7869142" cy="1415772"/>
          </a:xfrm>
          <a:prstGeom prst="rect">
            <a:avLst/>
          </a:prstGeom>
          <a:noFill/>
        </p:spPr>
        <p:txBody>
          <a:bodyPr wrap="none" rtlCol="0">
            <a:spAutoFit/>
          </a:bodyPr>
          <a:lstStyle/>
          <a:p>
            <a:r>
              <a:rPr lang="en-GB" dirty="0" smtClean="0"/>
              <a:t>Grabens</a:t>
            </a:r>
          </a:p>
          <a:p>
            <a:r>
              <a:rPr lang="en-GB" dirty="0" smtClean="0"/>
              <a:t>Part of West European rift zone</a:t>
            </a:r>
            <a:endParaRPr lang="nl-NL" dirty="0"/>
          </a:p>
        </p:txBody>
      </p:sp>
      <p:sp>
        <p:nvSpPr>
          <p:cNvPr id="6" name="TextBox 5"/>
          <p:cNvSpPr txBox="1"/>
          <p:nvPr/>
        </p:nvSpPr>
        <p:spPr>
          <a:xfrm rot="17611347">
            <a:off x="9830140" y="2502713"/>
            <a:ext cx="2103461" cy="461665"/>
          </a:xfrm>
          <a:prstGeom prst="rect">
            <a:avLst/>
          </a:prstGeom>
          <a:noFill/>
        </p:spPr>
        <p:txBody>
          <a:bodyPr wrap="none" rtlCol="0">
            <a:spAutoFit/>
          </a:bodyPr>
          <a:lstStyle/>
          <a:p>
            <a:r>
              <a:rPr lang="en-GB" sz="2400" dirty="0" smtClean="0">
                <a:solidFill>
                  <a:srgbClr val="FF0000"/>
                </a:solidFill>
                <a:effectLst>
                  <a:outerShdw blurRad="38100" dist="38100" dir="2700000" algn="tl">
                    <a:srgbClr val="000000">
                      <a:alpha val="43137"/>
                    </a:srgbClr>
                  </a:outerShdw>
                </a:effectLst>
              </a:rPr>
              <a:t>Rhine Graben</a:t>
            </a:r>
            <a:endParaRPr lang="nl-NL" sz="2400"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rot="16200000">
            <a:off x="8211766" y="5316946"/>
            <a:ext cx="2206053" cy="461665"/>
          </a:xfrm>
          <a:prstGeom prst="rect">
            <a:avLst/>
          </a:prstGeom>
          <a:noFill/>
        </p:spPr>
        <p:txBody>
          <a:bodyPr wrap="none" rtlCol="0">
            <a:spAutoFit/>
          </a:bodyPr>
          <a:lstStyle/>
          <a:p>
            <a:r>
              <a:rPr lang="en-GB" sz="2400" dirty="0" smtClean="0">
                <a:solidFill>
                  <a:srgbClr val="FF0000"/>
                </a:solidFill>
                <a:effectLst>
                  <a:outerShdw blurRad="38100" dist="38100" dir="2700000" algn="tl">
                    <a:srgbClr val="000000">
                      <a:alpha val="43137"/>
                    </a:srgbClr>
                  </a:outerShdw>
                </a:effectLst>
              </a:rPr>
              <a:t>Rhone Graben</a:t>
            </a:r>
            <a:endParaRPr lang="nl-NL" sz="2400" dirty="0">
              <a:solidFill>
                <a:srgbClr val="FF0000"/>
              </a:solidFill>
              <a:effectLst>
                <a:outerShdw blurRad="38100" dist="38100" dir="2700000" algn="tl">
                  <a:srgbClr val="000000">
                    <a:alpha val="43137"/>
                  </a:srgbClr>
                </a:outerShdw>
              </a:effectLst>
            </a:endParaRPr>
          </a:p>
        </p:txBody>
      </p:sp>
      <p:pic>
        <p:nvPicPr>
          <p:cNvPr id="2050" name="Picture 2" descr="Image result for european rift 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09" y="4431480"/>
            <a:ext cx="4210050"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08.png"/>
          <p:cNvPicPr/>
          <p:nvPr/>
        </p:nvPicPr>
        <p:blipFill>
          <a:blip r:embed="rId2"/>
          <a:srcRect/>
          <a:stretch>
            <a:fillRect/>
          </a:stretch>
        </p:blipFill>
        <p:spPr>
          <a:xfrm>
            <a:off x="0" y="4732784"/>
            <a:ext cx="6502400" cy="5256584"/>
          </a:xfrm>
          <a:prstGeom prst="rect">
            <a:avLst/>
          </a:prstGeom>
          <a:ln/>
        </p:spPr>
      </p:pic>
      <p:sp>
        <p:nvSpPr>
          <p:cNvPr id="6" name="Rectangle 5"/>
          <p:cNvSpPr/>
          <p:nvPr/>
        </p:nvSpPr>
        <p:spPr bwMode="auto">
          <a:xfrm>
            <a:off x="4054128" y="6677000"/>
            <a:ext cx="2448272" cy="25202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 name="Rectangle 3"/>
          <p:cNvSpPr/>
          <p:nvPr/>
        </p:nvSpPr>
        <p:spPr>
          <a:xfrm>
            <a:off x="4126136" y="572689"/>
            <a:ext cx="8712968" cy="7995459"/>
          </a:xfrm>
          <a:prstGeom prst="rect">
            <a:avLst/>
          </a:prstGeom>
        </p:spPr>
        <p:txBody>
          <a:bodyPr wrap="square">
            <a:spAutoFit/>
          </a:bodyPr>
          <a:lstStyle/>
          <a:p>
            <a:pPr marL="285750" indent="-285750">
              <a:lnSpc>
                <a:spcPct val="107000"/>
              </a:lnSpc>
              <a:spcAft>
                <a:spcPts val="0"/>
              </a:spcAft>
              <a:buFont typeface="Arial" panose="020B0604020202020204" pitchFamily="34" charset="0"/>
              <a:buChar char="•"/>
            </a:pPr>
            <a:r>
              <a:rPr lang="en-GB" sz="2000" dirty="0">
                <a:latin typeface="Segoe UI" panose="020B0502040204020203" pitchFamily="34" charset="0"/>
                <a:ea typeface="Calibri" panose="020F0502020204030204" pitchFamily="34" charset="0"/>
                <a:cs typeface="Times New Roman" panose="02020603050405020304" pitchFamily="18" charset="0"/>
              </a:rPr>
              <a:t>you can state that from the looks of the geologic map, France can be subdivided into three regions: The </a:t>
            </a:r>
            <a:r>
              <a:rPr lang="en-GB" sz="2000" dirty="0" err="1">
                <a:latin typeface="Segoe UI" panose="020B0502040204020203" pitchFamily="34" charset="0"/>
                <a:ea typeface="Calibri" panose="020F0502020204030204" pitchFamily="34" charset="0"/>
                <a:cs typeface="Times New Roman" panose="02020603050405020304" pitchFamily="18" charset="0"/>
              </a:rPr>
              <a:t>Variscan</a:t>
            </a:r>
            <a:r>
              <a:rPr lang="en-GB" sz="2000" dirty="0">
                <a:latin typeface="Segoe UI" panose="020B0502040204020203" pitchFamily="34" charset="0"/>
                <a:ea typeface="Calibri" panose="020F0502020204030204" pitchFamily="34" charset="0"/>
                <a:cs typeface="Times New Roman" panose="02020603050405020304" pitchFamily="18" charset="0"/>
              </a:rPr>
              <a:t> (Hercynian) areas, the </a:t>
            </a:r>
            <a:r>
              <a:rPr lang="en-GB" sz="2000" dirty="0" err="1">
                <a:latin typeface="Segoe UI" panose="020B0502040204020203" pitchFamily="34" charset="0"/>
                <a:ea typeface="Calibri" panose="020F0502020204030204" pitchFamily="34" charset="0"/>
                <a:cs typeface="Times New Roman" panose="02020603050405020304" pitchFamily="18" charset="0"/>
              </a:rPr>
              <a:t>Ceno</a:t>
            </a:r>
            <a:r>
              <a:rPr lang="en-GB" sz="2000" dirty="0">
                <a:latin typeface="Segoe UI" panose="020B0502040204020203" pitchFamily="34" charset="0"/>
                <a:ea typeface="Calibri" panose="020F0502020204030204" pitchFamily="34" charset="0"/>
                <a:cs typeface="Times New Roman" panose="02020603050405020304" pitchFamily="18" charset="0"/>
              </a:rPr>
              <a:t>-Mesozoic basins and the Alpine area</a:t>
            </a:r>
            <a:r>
              <a:rPr lang="en-GB" sz="2000" dirty="0" smtClean="0">
                <a:latin typeface="Segoe UI" panose="020B0502040204020203" pitchFamily="34" charset="0"/>
                <a:ea typeface="Calibri" panose="020F0502020204030204" pitchFamily="34" charset="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n-GB" sz="2000" dirty="0">
                <a:latin typeface="Segoe UI" panose="020B0502040204020203" pitchFamily="34" charset="0"/>
                <a:ea typeface="Calibri" panose="020F0502020204030204" pitchFamily="34" charset="0"/>
                <a:cs typeface="Times New Roman" panose="02020603050405020304" pitchFamily="18" charset="0"/>
              </a:rPr>
              <a:t>The oldest is the </a:t>
            </a:r>
            <a:r>
              <a:rPr lang="en-GB" sz="2000" dirty="0" err="1">
                <a:latin typeface="Segoe UI" panose="020B0502040204020203" pitchFamily="34" charset="0"/>
                <a:ea typeface="Calibri" panose="020F0502020204030204" pitchFamily="34" charset="0"/>
                <a:cs typeface="Times New Roman" panose="02020603050405020304" pitchFamily="18" charset="0"/>
              </a:rPr>
              <a:t>Variscan</a:t>
            </a:r>
            <a:r>
              <a:rPr lang="en-GB" sz="2000" dirty="0">
                <a:latin typeface="Segoe UI" panose="020B0502040204020203" pitchFamily="34" charset="0"/>
                <a:ea typeface="Calibri" panose="020F0502020204030204" pitchFamily="34" charset="0"/>
                <a:cs typeface="Times New Roman" panose="02020603050405020304" pitchFamily="18" charset="0"/>
              </a:rPr>
              <a:t> area, which consists of older material which was deformed during the </a:t>
            </a:r>
            <a:r>
              <a:rPr lang="en-GB" sz="2000" dirty="0" err="1">
                <a:latin typeface="Segoe UI" panose="020B0502040204020203" pitchFamily="34" charset="0"/>
                <a:ea typeface="Calibri" panose="020F0502020204030204" pitchFamily="34" charset="0"/>
                <a:cs typeface="Times New Roman" panose="02020603050405020304" pitchFamily="18" charset="0"/>
              </a:rPr>
              <a:t>Variscan</a:t>
            </a:r>
            <a:r>
              <a:rPr lang="en-GB" sz="2000" dirty="0">
                <a:latin typeface="Segoe UI" panose="020B0502040204020203" pitchFamily="34" charset="0"/>
                <a:ea typeface="Calibri" panose="020F0502020204030204" pitchFamily="34" charset="0"/>
                <a:cs typeface="Times New Roman" panose="02020603050405020304" pitchFamily="18" charset="0"/>
              </a:rPr>
              <a:t> Orogeny that took place in the Late Carboniferous. It shows </a:t>
            </a:r>
            <a:r>
              <a:rPr lang="en-GB" sz="2000" dirty="0" smtClean="0">
                <a:latin typeface="Segoe UI" panose="020B0502040204020203" pitchFamily="34" charset="0"/>
                <a:ea typeface="Calibri" panose="020F0502020204030204" pitchFamily="34" charset="0"/>
                <a:cs typeface="Times New Roman" panose="02020603050405020304" pitchFamily="18" charset="0"/>
              </a:rPr>
              <a:t>(look on the real </a:t>
            </a:r>
            <a:r>
              <a:rPr lang="en-GB" sz="2000" dirty="0">
                <a:latin typeface="Segoe UI" panose="020B0502040204020203" pitchFamily="34" charset="0"/>
                <a:ea typeface="Calibri" panose="020F0502020204030204" pitchFamily="34" charset="0"/>
                <a:cs typeface="Times New Roman" panose="02020603050405020304" pitchFamily="18" charset="0"/>
              </a:rPr>
              <a:t>geologic map) traces of intense deformation (see if you can </a:t>
            </a:r>
            <a:r>
              <a:rPr lang="en-GB" sz="2000" dirty="0" smtClean="0">
                <a:latin typeface="Segoe UI" panose="020B0502040204020203" pitchFamily="34" charset="0"/>
                <a:ea typeface="Calibri" panose="020F0502020204030204" pitchFamily="34" charset="0"/>
                <a:cs typeface="Times New Roman" panose="02020603050405020304" pitchFamily="18" charset="0"/>
              </a:rPr>
              <a:t>see </a:t>
            </a:r>
            <a:r>
              <a:rPr lang="en-GB" sz="2000" dirty="0">
                <a:latin typeface="Segoe UI" panose="020B0502040204020203" pitchFamily="34" charset="0"/>
                <a:ea typeface="Calibri" panose="020F0502020204030204" pitchFamily="34" charset="0"/>
                <a:cs typeface="Times New Roman" panose="02020603050405020304" pitchFamily="18" charset="0"/>
              </a:rPr>
              <a:t>direction of the fold axes and determine what they tell you about the deformation!)</a:t>
            </a: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n-GB" sz="2000" dirty="0">
                <a:latin typeface="Segoe UI" panose="020B0502040204020203" pitchFamily="34" charset="0"/>
                <a:ea typeface="Calibri" panose="020F0502020204030204" pitchFamily="34" charset="0"/>
                <a:cs typeface="Times New Roman" panose="02020603050405020304" pitchFamily="18" charset="0"/>
              </a:rPr>
              <a:t>After these mountains were eroded part of them were covered by shallow seas, which left basins with </a:t>
            </a:r>
            <a:r>
              <a:rPr lang="en-GB" sz="2000" dirty="0" err="1">
                <a:latin typeface="Segoe UI" panose="020B0502040204020203" pitchFamily="34" charset="0"/>
                <a:ea typeface="Calibri" panose="020F0502020204030204" pitchFamily="34" charset="0"/>
                <a:cs typeface="Times New Roman" panose="02020603050405020304" pitchFamily="18" charset="0"/>
              </a:rPr>
              <a:t>subhorizontal</a:t>
            </a:r>
            <a:r>
              <a:rPr lang="en-GB" sz="2000" dirty="0">
                <a:latin typeface="Segoe UI" panose="020B0502040204020203" pitchFamily="34" charset="0"/>
                <a:ea typeface="Calibri" panose="020F0502020204030204" pitchFamily="34" charset="0"/>
                <a:cs typeface="Times New Roman" panose="02020603050405020304" pitchFamily="18" charset="0"/>
              </a:rPr>
              <a:t> sediments deposited during the </a:t>
            </a:r>
            <a:r>
              <a:rPr lang="en-GB" sz="2000" dirty="0" err="1" smtClean="0">
                <a:latin typeface="Segoe UI" panose="020B0502040204020203" pitchFamily="34" charset="0"/>
                <a:ea typeface="Calibri" panose="020F0502020204030204" pitchFamily="34" charset="0"/>
                <a:cs typeface="Times New Roman" panose="02020603050405020304" pitchFamily="18" charset="0"/>
              </a:rPr>
              <a:t>Meso</a:t>
            </a:r>
            <a:r>
              <a:rPr lang="en-GB" sz="2000" dirty="0" smtClean="0">
                <a:latin typeface="Segoe UI" panose="020B0502040204020203" pitchFamily="34" charset="0"/>
                <a:ea typeface="Calibri" panose="020F0502020204030204" pitchFamily="34" charset="0"/>
                <a:cs typeface="Times New Roman" panose="02020603050405020304" pitchFamily="18" charset="0"/>
              </a:rPr>
              <a:t>- </a:t>
            </a:r>
            <a:r>
              <a:rPr lang="en-GB" sz="2000" dirty="0">
                <a:latin typeface="Segoe UI" panose="020B0502040204020203" pitchFamily="34" charset="0"/>
                <a:ea typeface="Calibri" panose="020F0502020204030204" pitchFamily="34" charset="0"/>
                <a:cs typeface="Times New Roman" panose="02020603050405020304" pitchFamily="18" charset="0"/>
              </a:rPr>
              <a:t>and </a:t>
            </a:r>
            <a:r>
              <a:rPr lang="en-GB" sz="2000" dirty="0" err="1">
                <a:latin typeface="Segoe UI" panose="020B0502040204020203" pitchFamily="34" charset="0"/>
                <a:ea typeface="Calibri" panose="020F0502020204030204" pitchFamily="34" charset="0"/>
                <a:cs typeface="Times New Roman" panose="02020603050405020304" pitchFamily="18" charset="0"/>
              </a:rPr>
              <a:t>Cenozoic</a:t>
            </a:r>
            <a:r>
              <a:rPr lang="en-GB" sz="2000" dirty="0">
                <a:latin typeface="Segoe UI" panose="020B0502040204020203" pitchFamily="34" charset="0"/>
                <a:ea typeface="Calibri" panose="020F0502020204030204" pitchFamily="34" charset="0"/>
                <a:cs typeface="Times New Roman" panose="02020603050405020304" pitchFamily="18" charset="0"/>
              </a:rPr>
              <a:t> (Paris &amp; Aquitaine Basin).</a:t>
            </a: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n-GB" sz="2000" dirty="0">
                <a:latin typeface="Segoe UI" panose="020B0502040204020203" pitchFamily="34" charset="0"/>
                <a:ea typeface="Calibri" panose="020F0502020204030204" pitchFamily="34" charset="0"/>
                <a:cs typeface="Times New Roman" panose="02020603050405020304" pitchFamily="18" charset="0"/>
              </a:rPr>
              <a:t>In the late Mesozoic and </a:t>
            </a:r>
            <a:r>
              <a:rPr lang="en-GB" sz="2000" dirty="0" err="1">
                <a:latin typeface="Segoe UI" panose="020B0502040204020203" pitchFamily="34" charset="0"/>
                <a:ea typeface="Calibri" panose="020F0502020204030204" pitchFamily="34" charset="0"/>
                <a:cs typeface="Times New Roman" panose="02020603050405020304" pitchFamily="18" charset="0"/>
              </a:rPr>
              <a:t>Cenozoic</a:t>
            </a:r>
            <a:r>
              <a:rPr lang="en-GB" sz="2000" dirty="0">
                <a:latin typeface="Segoe UI" panose="020B0502040204020203" pitchFamily="34" charset="0"/>
                <a:ea typeface="Calibri" panose="020F0502020204030204" pitchFamily="34" charset="0"/>
                <a:cs typeface="Times New Roman" panose="02020603050405020304" pitchFamily="18" charset="0"/>
              </a:rPr>
              <a:t>, a new Orogeny started, the Alpine Orogeny, due to  the collision of Africa, with </a:t>
            </a:r>
            <a:r>
              <a:rPr lang="en-GB" sz="2000" dirty="0" err="1">
                <a:latin typeface="Segoe UI" panose="020B0502040204020203" pitchFamily="34" charset="0"/>
                <a:ea typeface="Calibri" panose="020F0502020204030204" pitchFamily="34" charset="0"/>
                <a:cs typeface="Times New Roman" panose="02020603050405020304" pitchFamily="18" charset="0"/>
              </a:rPr>
              <a:t>Iberica</a:t>
            </a:r>
            <a:r>
              <a:rPr lang="en-GB" sz="2000" dirty="0">
                <a:latin typeface="Segoe UI" panose="020B0502040204020203" pitchFamily="34" charset="0"/>
                <a:ea typeface="Calibri" panose="020F0502020204030204" pitchFamily="34" charset="0"/>
                <a:cs typeface="Times New Roman" panose="02020603050405020304" pitchFamily="18" charset="0"/>
              </a:rPr>
              <a:t> and Adria (Italy </a:t>
            </a:r>
            <a:r>
              <a:rPr lang="en-GB" sz="2000" dirty="0" err="1">
                <a:latin typeface="Segoe UI" panose="020B0502040204020203" pitchFamily="34" charset="0"/>
                <a:ea typeface="Calibri" panose="020F0502020204030204" pitchFamily="34" charset="0"/>
                <a:cs typeface="Times New Roman" panose="02020603050405020304" pitchFamily="18" charset="0"/>
              </a:rPr>
              <a:t>etc</a:t>
            </a:r>
            <a:r>
              <a:rPr lang="en-GB" sz="2000" dirty="0">
                <a:latin typeface="Segoe UI" panose="020B0502040204020203" pitchFamily="34" charset="0"/>
                <a:ea typeface="Calibri" panose="020F0502020204030204" pitchFamily="34" charset="0"/>
                <a:cs typeface="Times New Roman" panose="02020603050405020304" pitchFamily="18" charset="0"/>
              </a:rPr>
              <a:t>) </a:t>
            </a:r>
            <a:r>
              <a:rPr lang="en-GB" sz="2000" dirty="0" smtClean="0">
                <a:latin typeface="Segoe UI" panose="020B0502040204020203" pitchFamily="34" charset="0"/>
                <a:ea typeface="Calibri" panose="020F0502020204030204" pitchFamily="34" charset="0"/>
                <a:cs typeface="Times New Roman" panose="02020603050405020304" pitchFamily="18" charset="0"/>
              </a:rPr>
              <a:t>against </a:t>
            </a:r>
            <a:r>
              <a:rPr lang="en-GB" sz="2000" dirty="0">
                <a:latin typeface="Segoe UI" panose="020B0502040204020203" pitchFamily="34" charset="0"/>
                <a:ea typeface="Calibri" panose="020F0502020204030204" pitchFamily="34" charset="0"/>
                <a:cs typeface="Times New Roman" panose="02020603050405020304" pitchFamily="18" charset="0"/>
              </a:rPr>
              <a:t>Northern Europe. This led to the formation of the Alps and Pyrenees (and to the slight uplift of the Ardennes and </a:t>
            </a:r>
            <a:r>
              <a:rPr lang="en-GB" sz="2000" dirty="0" smtClean="0">
                <a:latin typeface="Segoe UI" panose="020B0502040204020203" pitchFamily="34" charset="0"/>
                <a:ea typeface="Calibri" panose="020F0502020204030204" pitchFamily="34" charset="0"/>
                <a:cs typeface="Times New Roman" panose="02020603050405020304" pitchFamily="18" charset="0"/>
              </a:rPr>
              <a:t>possibly </a:t>
            </a:r>
            <a:r>
              <a:rPr lang="en-GB" sz="2000" dirty="0">
                <a:latin typeface="Segoe UI" panose="020B0502040204020203" pitchFamily="34" charset="0"/>
                <a:ea typeface="Calibri" panose="020F0502020204030204" pitchFamily="34" charset="0"/>
                <a:cs typeface="Times New Roman" panose="02020603050405020304" pitchFamily="18" charset="0"/>
              </a:rPr>
              <a:t>the Massif Central and Armorica as well, causing the synclinal shape of the PB).</a:t>
            </a: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n-GB" sz="2000" dirty="0">
                <a:latin typeface="Segoe UI" panose="020B0502040204020203" pitchFamily="34" charset="0"/>
                <a:ea typeface="Calibri" panose="020F0502020204030204" pitchFamily="34" charset="0"/>
                <a:cs typeface="Times New Roman" panose="02020603050405020304" pitchFamily="18" charset="0"/>
              </a:rPr>
              <a:t>A second aspect of the Alpine orogeny is a phase of extension in front of the Alpine mountain range, which now is the West European Rift visibly on the map. This caused uplift of its edges, including the Vosges and Massif Central, and the formation of volcanoes </a:t>
            </a:r>
            <a:r>
              <a:rPr lang="en-GB" sz="2000" dirty="0" smtClean="0">
                <a:latin typeface="Segoe UI" panose="020B0502040204020203" pitchFamily="34" charset="0"/>
                <a:ea typeface="Calibri" panose="020F0502020204030204" pitchFamily="34" charset="0"/>
                <a:cs typeface="Times New Roman" panose="02020603050405020304" pitchFamily="18" charset="0"/>
              </a:rPr>
              <a:t>along </a:t>
            </a:r>
            <a:r>
              <a:rPr lang="en-GB" sz="2000" dirty="0">
                <a:latin typeface="Segoe UI" panose="020B0502040204020203" pitchFamily="34" charset="0"/>
                <a:ea typeface="Calibri" panose="020F0502020204030204" pitchFamily="34" charset="0"/>
                <a:cs typeface="Times New Roman" panose="02020603050405020304" pitchFamily="18" charset="0"/>
              </a:rPr>
              <a:t>its edges (Massif Central, Eifel in </a:t>
            </a:r>
            <a:r>
              <a:rPr lang="en-GB" sz="2000" dirty="0" smtClean="0">
                <a:latin typeface="Segoe UI" panose="020B0502040204020203" pitchFamily="34" charset="0"/>
                <a:ea typeface="Calibri" panose="020F0502020204030204" pitchFamily="34" charset="0"/>
                <a:cs typeface="Times New Roman" panose="02020603050405020304" pitchFamily="18" charset="0"/>
              </a:rPr>
              <a:t>Germany</a:t>
            </a:r>
            <a:r>
              <a:rPr lang="en-GB" sz="2000" dirty="0">
                <a:latin typeface="Segoe UI" panose="020B0502040204020203" pitchFamily="34" charset="0"/>
                <a:ea typeface="Calibri" panose="020F0502020204030204" pitchFamily="34" charset="0"/>
                <a:cs typeface="Times New Roman" panose="02020603050405020304" pitchFamily="18" charset="0"/>
              </a:rPr>
              <a:t>, </a:t>
            </a:r>
            <a:r>
              <a:rPr lang="en-GB" sz="2000" dirty="0" err="1">
                <a:latin typeface="Segoe UI" panose="020B0502040204020203" pitchFamily="34" charset="0"/>
                <a:ea typeface="Calibri" panose="020F0502020204030204" pitchFamily="34" charset="0"/>
                <a:cs typeface="Times New Roman" panose="02020603050405020304" pitchFamily="18" charset="0"/>
              </a:rPr>
              <a:t>Kaiserstuhl</a:t>
            </a:r>
            <a:r>
              <a:rPr lang="en-GB" sz="2000" dirty="0">
                <a:latin typeface="Segoe UI" panose="020B0502040204020203" pitchFamily="34" charset="0"/>
                <a:ea typeface="Calibri" panose="020F0502020204030204" pitchFamily="34" charset="0"/>
                <a:cs typeface="Times New Roman" panose="02020603050405020304" pitchFamily="18" charset="0"/>
              </a:rPr>
              <a:t> in Rhine </a:t>
            </a:r>
            <a:r>
              <a:rPr lang="en-GB" sz="2000" dirty="0" err="1">
                <a:latin typeface="Segoe UI" panose="020B0502040204020203" pitchFamily="34" charset="0"/>
                <a:ea typeface="Calibri" panose="020F0502020204030204" pitchFamily="34" charset="0"/>
                <a:cs typeface="Times New Roman" panose="02020603050405020304" pitchFamily="18" charset="0"/>
              </a:rPr>
              <a:t>Graben</a:t>
            </a:r>
            <a:r>
              <a:rPr lang="en-GB" sz="2000" dirty="0">
                <a:latin typeface="Segoe UI" panose="020B0502040204020203" pitchFamily="34" charset="0"/>
                <a:ea typeface="Calibri" panose="020F0502020204030204" pitchFamily="34" charset="0"/>
                <a:cs typeface="Times New Roman" panose="02020603050405020304" pitchFamily="18" charset="0"/>
              </a:rPr>
              <a:t>).</a:t>
            </a: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n-GB" sz="2000" dirty="0">
                <a:latin typeface="Segoe UI" panose="020B0502040204020203" pitchFamily="34" charset="0"/>
                <a:ea typeface="Calibri" panose="020F0502020204030204" pitchFamily="34" charset="0"/>
                <a:cs typeface="Times New Roman" panose="02020603050405020304" pitchFamily="18" charset="0"/>
              </a:rPr>
              <a:t>This Alpine Orogeny is still ongoing, as is erosion all over France. </a:t>
            </a: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8408"/>
            <a:ext cx="3896867" cy="3384376"/>
          </a:xfrm>
          <a:prstGeom prst="rect">
            <a:avLst/>
          </a:prstGeom>
        </p:spPr>
      </p:pic>
    </p:spTree>
    <p:extLst>
      <p:ext uri="{BB962C8B-B14F-4D97-AF65-F5344CB8AC3E}">
        <p14:creationId xmlns:p14="http://schemas.microsoft.com/office/powerpoint/2010/main" val="3074525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84" y="196280"/>
            <a:ext cx="11159083" cy="740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59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dirty="0"/>
          </a:p>
        </p:txBody>
      </p:sp>
      <p:pic>
        <p:nvPicPr>
          <p:cNvPr id="4" name="image14.jpg" descr="Afbeeldingsresultaat voor carte geologique de la france"/>
          <p:cNvPicPr/>
          <p:nvPr/>
        </p:nvPicPr>
        <p:blipFill>
          <a:blip r:embed="rId2"/>
          <a:srcRect/>
          <a:stretch>
            <a:fillRect/>
          </a:stretch>
        </p:blipFill>
        <p:spPr>
          <a:xfrm>
            <a:off x="2613968" y="0"/>
            <a:ext cx="10145126" cy="9753600"/>
          </a:xfrm>
          <a:prstGeom prst="rect">
            <a:avLst/>
          </a:prstGeom>
          <a:ln/>
        </p:spPr>
      </p:pic>
      <p:sp>
        <p:nvSpPr>
          <p:cNvPr id="5" name="TextBox 4"/>
          <p:cNvSpPr txBox="1"/>
          <p:nvPr/>
        </p:nvSpPr>
        <p:spPr>
          <a:xfrm>
            <a:off x="234506" y="988367"/>
            <a:ext cx="7383753" cy="754053"/>
          </a:xfrm>
          <a:prstGeom prst="rect">
            <a:avLst/>
          </a:prstGeom>
          <a:noFill/>
        </p:spPr>
        <p:txBody>
          <a:bodyPr wrap="none" rtlCol="0">
            <a:spAutoFit/>
          </a:bodyPr>
          <a:lstStyle/>
          <a:p>
            <a:r>
              <a:rPr lang="en-GB" dirty="0" smtClean="0"/>
              <a:t>Google Geologic Map France</a:t>
            </a:r>
            <a:endParaRPr lang="nl-NL" dirty="0"/>
          </a:p>
        </p:txBody>
      </p:sp>
    </p:spTree>
    <p:extLst>
      <p:ext uri="{BB962C8B-B14F-4D97-AF65-F5344CB8AC3E}">
        <p14:creationId xmlns:p14="http://schemas.microsoft.com/office/powerpoint/2010/main" val="2843375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84" y="916360"/>
            <a:ext cx="11401267"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326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1920" y="196280"/>
            <a:ext cx="11054080" cy="2090702"/>
          </a:xfrm>
        </p:spPr>
        <p:txBody>
          <a:bodyPr/>
          <a:lstStyle/>
          <a:p>
            <a:r>
              <a:rPr lang="en-GB" dirty="0" smtClean="0"/>
              <a:t>Next week: Germany</a:t>
            </a:r>
            <a:br>
              <a:rPr lang="en-GB" dirty="0" smtClean="0"/>
            </a:br>
            <a:r>
              <a:rPr lang="en-GB" dirty="0" smtClean="0"/>
              <a:t>+ Contraction</a:t>
            </a:r>
            <a:endParaRPr lang="nl-NL" dirty="0"/>
          </a:p>
        </p:txBody>
      </p:sp>
      <p:sp>
        <p:nvSpPr>
          <p:cNvPr id="3" name="Subtitle 2"/>
          <p:cNvSpPr>
            <a:spLocks noGrp="1"/>
          </p:cNvSpPr>
          <p:nvPr>
            <p:ph type="subTitle" idx="1"/>
          </p:nvPr>
        </p:nvSpPr>
        <p:spPr/>
        <p:txBody>
          <a:bodyPr/>
          <a:lstStyle/>
          <a:p>
            <a:endParaRPr lang="nl-NL"/>
          </a:p>
        </p:txBody>
      </p:sp>
      <p:pic>
        <p:nvPicPr>
          <p:cNvPr id="2050" name="Picture 2" descr="Image result for germany landscap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344" y="1636440"/>
            <a:ext cx="12987456" cy="811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751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pic>
        <p:nvPicPr>
          <p:cNvPr id="4" name="image08.png"/>
          <p:cNvPicPr/>
          <p:nvPr/>
        </p:nvPicPr>
        <p:blipFill>
          <a:blip r:embed="rId2"/>
          <a:srcRect/>
          <a:stretch>
            <a:fillRect/>
          </a:stretch>
        </p:blipFill>
        <p:spPr>
          <a:xfrm>
            <a:off x="2299152" y="-163760"/>
            <a:ext cx="10083694" cy="6984776"/>
          </a:xfrm>
          <a:prstGeom prst="rect">
            <a:avLst/>
          </a:prstGeom>
          <a:ln/>
        </p:spPr>
      </p:pic>
      <p:sp>
        <p:nvSpPr>
          <p:cNvPr id="5" name="TextBox 4"/>
          <p:cNvSpPr txBox="1"/>
          <p:nvPr/>
        </p:nvSpPr>
        <p:spPr>
          <a:xfrm>
            <a:off x="2251344" y="6626304"/>
            <a:ext cx="6702476" cy="2554545"/>
          </a:xfrm>
          <a:prstGeom prst="rect">
            <a:avLst/>
          </a:prstGeom>
          <a:noFill/>
        </p:spPr>
        <p:txBody>
          <a:bodyPr wrap="none" rtlCol="0">
            <a:spAutoFit/>
          </a:bodyPr>
          <a:lstStyle/>
          <a:p>
            <a:r>
              <a:rPr lang="en-GB" sz="3200" dirty="0" smtClean="0"/>
              <a:t>Basically 3 different types:</a:t>
            </a:r>
          </a:p>
          <a:p>
            <a:pPr lvl="1"/>
            <a:r>
              <a:rPr lang="en-GB" sz="3200" dirty="0" smtClean="0"/>
              <a:t>Old: Hercynian</a:t>
            </a:r>
          </a:p>
          <a:p>
            <a:pPr lvl="1"/>
            <a:r>
              <a:rPr lang="en-GB" sz="3200" dirty="0" smtClean="0"/>
              <a:t>Middle: </a:t>
            </a:r>
            <a:r>
              <a:rPr lang="en-GB" sz="3200" dirty="0" err="1" smtClean="0"/>
              <a:t>Meso</a:t>
            </a:r>
            <a:r>
              <a:rPr lang="en-GB" sz="3200" dirty="0" smtClean="0"/>
              <a:t>/</a:t>
            </a:r>
            <a:r>
              <a:rPr lang="en-GB" sz="3200" dirty="0" err="1" smtClean="0"/>
              <a:t>Cenozoic</a:t>
            </a:r>
            <a:r>
              <a:rPr lang="en-GB" sz="3200" dirty="0" smtClean="0"/>
              <a:t> basins</a:t>
            </a:r>
          </a:p>
          <a:p>
            <a:pPr lvl="1"/>
            <a:r>
              <a:rPr lang="en-GB" sz="3200" dirty="0" smtClean="0"/>
              <a:t>Deformed: Fosse: Ditch (Graben)</a:t>
            </a:r>
          </a:p>
          <a:p>
            <a:pPr lvl="1"/>
            <a:r>
              <a:rPr lang="en-GB" sz="3200" dirty="0"/>
              <a:t>	</a:t>
            </a:r>
            <a:r>
              <a:rPr lang="en-GB" sz="3200" dirty="0" smtClean="0"/>
              <a:t>		Relief: Mountains</a:t>
            </a:r>
            <a:endParaRPr lang="nl-NL" sz="3200" dirty="0"/>
          </a:p>
        </p:txBody>
      </p:sp>
    </p:spTree>
    <p:extLst>
      <p:ext uri="{BB962C8B-B14F-4D97-AF65-F5344CB8AC3E}">
        <p14:creationId xmlns:p14="http://schemas.microsoft.com/office/powerpoint/2010/main" val="3897813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925" y="3508648"/>
            <a:ext cx="7450667" cy="501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itle 1"/>
          <p:cNvSpPr>
            <a:spLocks noGrp="1"/>
          </p:cNvSpPr>
          <p:nvPr>
            <p:ph type="title"/>
          </p:nvPr>
        </p:nvSpPr>
        <p:spPr>
          <a:xfrm>
            <a:off x="2469952" y="196280"/>
            <a:ext cx="10336168" cy="1625600"/>
          </a:xfrm>
        </p:spPr>
        <p:txBody>
          <a:bodyPr/>
          <a:lstStyle/>
          <a:p>
            <a:r>
              <a:rPr lang="en-GB" dirty="0" err="1" smtClean="0"/>
              <a:t>Variscan</a:t>
            </a:r>
            <a:r>
              <a:rPr lang="en-GB" dirty="0" smtClean="0"/>
              <a:t> / Hercynian Orogeny</a:t>
            </a:r>
            <a:endParaRPr lang="nl-NL" dirty="0"/>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14" y="2930983"/>
            <a:ext cx="5094603" cy="691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829991" y="1492424"/>
            <a:ext cx="10192609" cy="5860861"/>
          </a:xfrm>
        </p:spPr>
        <p:txBody>
          <a:bodyPr/>
          <a:lstStyle/>
          <a:p>
            <a:r>
              <a:rPr lang="en-GB" dirty="0" smtClean="0"/>
              <a:t>Belgium was on northern edge of mountain range</a:t>
            </a:r>
          </a:p>
          <a:p>
            <a:r>
              <a:rPr lang="en-GB" dirty="0" smtClean="0"/>
              <a:t>France in the middle!</a:t>
            </a:r>
            <a:endParaRPr lang="nl-NL" dirty="0"/>
          </a:p>
        </p:txBody>
      </p:sp>
    </p:spTree>
    <p:extLst>
      <p:ext uri="{BB962C8B-B14F-4D97-AF65-F5344CB8AC3E}">
        <p14:creationId xmlns:p14="http://schemas.microsoft.com/office/powerpoint/2010/main" val="882378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6159" y="900674"/>
            <a:ext cx="7656237" cy="5232679"/>
          </a:xfrm>
        </p:spPr>
        <p:txBody>
          <a:bodyPr/>
          <a:lstStyle/>
          <a:p>
            <a:endParaRPr lang="nl-NL"/>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7813" y="-50136"/>
            <a:ext cx="10163867" cy="980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7813" y="-53257"/>
            <a:ext cx="10163868" cy="980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41961" y="-53257"/>
            <a:ext cx="10163868" cy="980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27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e géologique du Massif armoricai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58154" y="-235768"/>
            <a:ext cx="11509389" cy="8712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566296" y="0"/>
            <a:ext cx="7201247" cy="2090702"/>
          </a:xfrm>
        </p:spPr>
        <p:txBody>
          <a:bodyPr/>
          <a:lstStyle/>
          <a:p>
            <a:r>
              <a:rPr lang="en-GB" dirty="0" smtClean="0"/>
              <a:t>Massif </a:t>
            </a:r>
            <a:r>
              <a:rPr lang="en-GB" dirty="0" err="1" smtClean="0"/>
              <a:t>Armoricain</a:t>
            </a:r>
            <a:endParaRPr lang="nl-NL" dirty="0"/>
          </a:p>
        </p:txBody>
      </p:sp>
      <p:pic>
        <p:nvPicPr>
          <p:cNvPr id="1028" name="Picture 4" descr="https://upload.wikimedia.org/wikipedia/commons/thumb/6/62/Panorama-roch-trevezel-09-2005.jpg/1920px-Panorama-roch-trevezel-09-200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60" y="8681422"/>
            <a:ext cx="13007960" cy="121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63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09.jpg" descr="Afbeeldingsresultaat voor massif armoricain géologie transversale"/>
          <p:cNvPicPr/>
          <p:nvPr/>
        </p:nvPicPr>
        <p:blipFill>
          <a:blip r:embed="rId2"/>
          <a:srcRect/>
          <a:stretch>
            <a:fillRect/>
          </a:stretch>
        </p:blipFill>
        <p:spPr>
          <a:xfrm>
            <a:off x="6150451" y="196280"/>
            <a:ext cx="5943600" cy="2679700"/>
          </a:xfrm>
          <a:prstGeom prst="rect">
            <a:avLst/>
          </a:prstGeom>
          <a:ln/>
        </p:spPr>
      </p:pic>
      <p:pic>
        <p:nvPicPr>
          <p:cNvPr id="5" name="image05.png" descr="cross section.png"/>
          <p:cNvPicPr/>
          <p:nvPr/>
        </p:nvPicPr>
        <p:blipFill>
          <a:blip r:embed="rId3"/>
          <a:srcRect/>
          <a:stretch>
            <a:fillRect/>
          </a:stretch>
        </p:blipFill>
        <p:spPr>
          <a:xfrm>
            <a:off x="6371768" y="2875980"/>
            <a:ext cx="5730875" cy="3949700"/>
          </a:xfrm>
          <a:prstGeom prst="rect">
            <a:avLst/>
          </a:prstGeom>
          <a:ln/>
        </p:spPr>
      </p:pic>
      <p:pic>
        <p:nvPicPr>
          <p:cNvPr id="2050" name="Picture 2" descr="Image result for massif armoric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993" y="7075508"/>
            <a:ext cx="65817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9824"/>
            <a:ext cx="5450218" cy="973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107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8/86/French_Hercynian_massifs_EN.svg/850px-French_Hercynian_massifs_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929" y="772344"/>
            <a:ext cx="10581513" cy="73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32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9952" y="0"/>
            <a:ext cx="11054080" cy="2090702"/>
          </a:xfrm>
        </p:spPr>
        <p:txBody>
          <a:bodyPr/>
          <a:lstStyle/>
          <a:p>
            <a:r>
              <a:rPr lang="en-GB" dirty="0" smtClean="0"/>
              <a:t>Massif Central</a:t>
            </a:r>
            <a:endParaRPr lang="nl-NL" dirty="0"/>
          </a:p>
        </p:txBody>
      </p:sp>
      <p:sp>
        <p:nvSpPr>
          <p:cNvPr id="3" name="Subtitle 2"/>
          <p:cNvSpPr>
            <a:spLocks noGrp="1"/>
          </p:cNvSpPr>
          <p:nvPr>
            <p:ph type="subTitle" idx="1"/>
          </p:nvPr>
        </p:nvSpPr>
        <p:spPr/>
        <p:txBody>
          <a:bodyPr/>
          <a:lstStyle/>
          <a:p>
            <a:endParaRPr lang="nl-NL"/>
          </a:p>
        </p:txBody>
      </p:sp>
      <p:pic>
        <p:nvPicPr>
          <p:cNvPr id="4098" name="Picture 2" descr="Puy de dome 2001-12-15.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40" y="6965032"/>
            <a:ext cx="4702200" cy="35266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352" y="806948"/>
            <a:ext cx="6391275" cy="759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descr="Carte géologique du Massif Centra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7940" y="774940"/>
            <a:ext cx="4720284" cy="622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797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xt">
  <a:themeElements>
    <a:clrScheme name="">
      <a:dk1>
        <a:srgbClr val="000000"/>
      </a:dk1>
      <a:lt1>
        <a:srgbClr val="FFFFFF"/>
      </a:lt1>
      <a:dk2>
        <a:srgbClr val="000000"/>
      </a:dk2>
      <a:lt2>
        <a:srgbClr val="108BD9"/>
      </a:lt2>
      <a:accent1>
        <a:srgbClr val="ADC610"/>
      </a:accent1>
      <a:accent2>
        <a:srgbClr val="002B60"/>
      </a:accent2>
      <a:accent3>
        <a:srgbClr val="FFFFFF"/>
      </a:accent3>
      <a:accent4>
        <a:srgbClr val="000000"/>
      </a:accent4>
      <a:accent5>
        <a:srgbClr val="D3DFAA"/>
      </a:accent5>
      <a:accent6>
        <a:srgbClr val="002656"/>
      </a:accent6>
      <a:hlink>
        <a:srgbClr val="A10058"/>
      </a:hlink>
      <a:folHlink>
        <a:srgbClr val="66BCAA"/>
      </a:folHlink>
    </a:clrScheme>
    <a:fontScheme name="text">
      <a:majorFont>
        <a:latin typeface="Bookman Old Style"/>
        <a:ea typeface=""/>
        <a:cs typeface=""/>
      </a:majorFont>
      <a:minorFont>
        <a:latin typeface="Tahoma"/>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text 1">
        <a:dk1>
          <a:srgbClr val="000000"/>
        </a:dk1>
        <a:lt1>
          <a:srgbClr val="FFFFFF"/>
        </a:lt1>
        <a:dk2>
          <a:srgbClr val="000000"/>
        </a:dk2>
        <a:lt2>
          <a:srgbClr val="108BD9"/>
        </a:lt2>
        <a:accent1>
          <a:srgbClr val="C1C700"/>
        </a:accent1>
        <a:accent2>
          <a:srgbClr val="003B74"/>
        </a:accent2>
        <a:accent3>
          <a:srgbClr val="FFFFFF"/>
        </a:accent3>
        <a:accent4>
          <a:srgbClr val="000000"/>
        </a:accent4>
        <a:accent5>
          <a:srgbClr val="DDE0AA"/>
        </a:accent5>
        <a:accent6>
          <a:srgbClr val="003568"/>
        </a:accent6>
        <a:hlink>
          <a:srgbClr val="C2006E"/>
        </a:hlink>
        <a:folHlink>
          <a:srgbClr val="7FC6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3155</TotalTime>
  <Pages>0</Pages>
  <Words>368</Words>
  <Characters>0</Characters>
  <Application>Microsoft Office PowerPoint</Application>
  <PresentationFormat>Custom</PresentationFormat>
  <Lines>0</Lines>
  <Paragraphs>40</Paragraphs>
  <Slides>21</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ＭＳ Ｐゴシック</vt:lpstr>
      <vt:lpstr>ＭＳ Ｐゴシック</vt:lpstr>
      <vt:lpstr>Arial</vt:lpstr>
      <vt:lpstr>Bookman Old Style</vt:lpstr>
      <vt:lpstr>Calibri</vt:lpstr>
      <vt:lpstr>Gill Sans</vt:lpstr>
      <vt:lpstr>Segoe UI</vt:lpstr>
      <vt:lpstr>Tahoma</vt:lpstr>
      <vt:lpstr>Times</vt:lpstr>
      <vt:lpstr>Times New Roman</vt:lpstr>
      <vt:lpstr>ヒラギノ角ゴ ProN W3</vt:lpstr>
      <vt:lpstr>text</vt:lpstr>
      <vt:lpstr>1_Custom Design</vt:lpstr>
      <vt:lpstr>Custom Design</vt:lpstr>
      <vt:lpstr>Geology of France</vt:lpstr>
      <vt:lpstr>PowerPoint Presentation</vt:lpstr>
      <vt:lpstr>PowerPoint Presentation</vt:lpstr>
      <vt:lpstr>Variscan / Hercynian Orogeny</vt:lpstr>
      <vt:lpstr>PowerPoint Presentation</vt:lpstr>
      <vt:lpstr>Massif Armoricain</vt:lpstr>
      <vt:lpstr>PowerPoint Presentation</vt:lpstr>
      <vt:lpstr>PowerPoint Presentation</vt:lpstr>
      <vt:lpstr>Massif Central</vt:lpstr>
      <vt:lpstr>PowerPoint Presentation</vt:lpstr>
      <vt:lpstr>Massif Central: Volcanoes!!</vt:lpstr>
      <vt:lpstr>Vosges</vt:lpstr>
      <vt:lpstr>PowerPoint Presentation</vt:lpstr>
      <vt:lpstr>PowerPoint Presentation</vt:lpstr>
      <vt:lpstr>Mountain  Belts</vt:lpstr>
      <vt:lpstr>PowerPoint Presentation</vt:lpstr>
      <vt:lpstr>PowerPoint Presentation</vt:lpstr>
      <vt:lpstr>PowerPoint Presentation</vt:lpstr>
      <vt:lpstr>PowerPoint Presentation</vt:lpstr>
      <vt:lpstr>PowerPoint Presentation</vt:lpstr>
      <vt:lpstr>Next week: Germany + Contraction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 Delft -  a bird’s eye view</dc:title>
  <dc:creator>Mark Lammerts</dc:creator>
  <cp:lastModifiedBy>Jan Kees Blom - CITG</cp:lastModifiedBy>
  <cp:revision>230</cp:revision>
  <cp:lastPrinted>2013-11-19T15:01:24Z</cp:lastPrinted>
  <dcterms:modified xsi:type="dcterms:W3CDTF">2019-02-27T15:23:17Z</dcterms:modified>
</cp:coreProperties>
</file>