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4035" r:id="rId2"/>
    <p:sldMasterId id="2147484023" r:id="rId3"/>
  </p:sldMasterIdLst>
  <p:notesMasterIdLst>
    <p:notesMasterId r:id="rId23"/>
  </p:notesMasterIdLst>
  <p:handoutMasterIdLst>
    <p:handoutMasterId r:id="rId24"/>
  </p:handoutMasterIdLst>
  <p:sldIdLst>
    <p:sldId id="385" r:id="rId4"/>
    <p:sldId id="386" r:id="rId5"/>
    <p:sldId id="387" r:id="rId6"/>
    <p:sldId id="388" r:id="rId7"/>
    <p:sldId id="389" r:id="rId8"/>
    <p:sldId id="403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</p:sldIdLst>
  <p:sldSz cx="13004800" cy="97536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9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6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90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51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3" autoAdjust="0"/>
    <p:restoredTop sz="94660"/>
  </p:normalViewPr>
  <p:slideViewPr>
    <p:cSldViewPr>
      <p:cViewPr varScale="1">
        <p:scale>
          <a:sx n="79" d="100"/>
          <a:sy n="79" d="100"/>
        </p:scale>
        <p:origin x="1784" y="5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9372FD76-EB9F-764F-8F27-36E8BD5ED777}" type="datetimeFigureOut">
              <a:rPr lang="nl-NL"/>
              <a:pPr/>
              <a:t>21-2-2019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DE590830-9B4B-9C4D-966D-6D12B13B6D6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7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1D9F9-3769-E54C-B9DD-B0DA30EEDA23}" type="datetimeFigureOut">
              <a:rPr lang="nl-NL"/>
              <a:pPr/>
              <a:t>21-2-2019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5D37AB-0158-D143-B9D4-A5272563F8A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2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1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0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200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82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43058" y="650240"/>
            <a:ext cx="2544515" cy="693815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4996" y="650240"/>
            <a:ext cx="7421316" cy="693815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8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96" y="650240"/>
            <a:ext cx="10182578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0145" y="2600960"/>
            <a:ext cx="4969368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0145" y="5201920"/>
            <a:ext cx="4969368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51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3B34CAC-99DF-46B6-90A2-B3BC7C68A6E0}" type="datetimeFigureOut">
              <a:rPr lang="nl-NL" smtClean="0"/>
              <a:t>21-2-2019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38109F2-FDC2-4380-8DE1-FF53327C53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66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94344" y="-235768"/>
            <a:ext cx="13609512" cy="10153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4" y="8621217"/>
            <a:ext cx="1921953" cy="1183922"/>
          </a:xfrm>
          <a:prstGeom prst="rect">
            <a:avLst/>
          </a:prstGeom>
        </p:spPr>
      </p:pic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44" y="8620718"/>
            <a:ext cx="1918785" cy="11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3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4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7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8EC65B-D77A-B24E-9703-40BE60F18F6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4" y="9040813"/>
            <a:ext cx="4117975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3"/>
            <a:ext cx="3033712" cy="519113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ADED7596-BE9B-B345-A100-A6456C781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4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8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9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217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4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7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5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7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97" indent="0">
              <a:buNone/>
              <a:defRPr sz="2600"/>
            </a:lvl2pPr>
            <a:lvl3pPr marL="1300393" indent="0">
              <a:buNone/>
              <a:defRPr sz="2300"/>
            </a:lvl3pPr>
            <a:lvl4pPr marL="1950590" indent="0">
              <a:buNone/>
              <a:defRPr sz="2000"/>
            </a:lvl4pPr>
            <a:lvl5pPr marL="2600786" indent="0">
              <a:buNone/>
              <a:defRPr sz="2000"/>
            </a:lvl5pPr>
            <a:lvl6pPr marL="3250983" indent="0">
              <a:buNone/>
              <a:defRPr sz="2000"/>
            </a:lvl6pPr>
            <a:lvl7pPr marL="3901180" indent="0">
              <a:buNone/>
              <a:defRPr sz="2000"/>
            </a:lvl7pPr>
            <a:lvl8pPr marL="4551376" indent="0">
              <a:buNone/>
              <a:defRPr sz="2000"/>
            </a:lvl8pPr>
            <a:lvl9pPr marL="5201573" indent="0">
              <a:buNone/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57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145" y="2600960"/>
            <a:ext cx="4969368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27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8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2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44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5937" y="484314"/>
            <a:ext cx="10009112" cy="15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5937" y="2356522"/>
            <a:ext cx="10009112" cy="68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>
            <a:off x="0" y="14"/>
            <a:ext cx="2037905" cy="97535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r"/>
            <a:endParaRPr lang="nl-NL" sz="2100">
              <a:solidFill>
                <a:srgbClr val="00A6D6"/>
              </a:solidFill>
              <a:latin typeface="Tahoma" pitchFamily="34" charset="0"/>
            </a:endParaRPr>
          </a:p>
        </p:txBody>
      </p:sp>
      <p:pic>
        <p:nvPicPr>
          <p:cNvPr id="14" name="Picture 3" descr="TU_P5#white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1" y="8621217"/>
            <a:ext cx="1921953" cy="1183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47" r:id="rId14"/>
  </p:sldLayoutIdLst>
  <p:timing>
    <p:tnLst>
      <p:par>
        <p:cTn id="1" dur="indefinite" restart="never" nodeType="tmRoot"/>
      </p:par>
    </p:tnLst>
  </p:timing>
  <p:txStyles>
    <p:titleStyle>
      <a:lvl1pPr marL="1217551" indent="-1217551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A6D6"/>
          </a:solidFill>
          <a:latin typeface="Arial"/>
          <a:ea typeface="MS PGothic" pitchFamily="34" charset="-128"/>
          <a:cs typeface="Arial"/>
        </a:defRPr>
      </a:lvl1pPr>
      <a:lvl2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2pPr>
      <a:lvl3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3pPr>
      <a:lvl4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4pPr>
      <a:lvl5pPr marL="1217551" indent="-121755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5pPr>
      <a:lvl6pPr marL="1869316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6pPr>
      <a:lvl7pPr marL="2519513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7pPr>
      <a:lvl8pPr marL="3169708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8pPr>
      <a:lvl9pPr marL="3819904" indent="-1219118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9pPr>
    </p:titleStyle>
    <p:bodyStyle>
      <a:lvl1pPr marL="276211" indent="-27621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819108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360418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901727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444625" indent="-269861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095208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6pPr>
      <a:lvl7pPr marL="3745405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7pPr>
      <a:lvl8pPr marL="4395601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8pPr>
      <a:lvl9pPr marL="5045796" indent="-270915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44" y="8620718"/>
            <a:ext cx="1918785" cy="11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4571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9" algn="l" defTabSz="4571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9" algn="l" defTabSz="45717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9" algn="l" defTabSz="45717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9" algn="l" defTabSz="4571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512E-2EE5-2448-AB47-1C0A5804569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6A29-6E4E-BD4D-9226-8297F0DBA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4571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45712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6" algn="l" defTabSz="45712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5" algn="l" defTabSz="45712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7" indent="-228565" algn="l" defTabSz="45712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4" indent="-228565" algn="l" defTabSz="45712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utoShape 2" descr="Image result for belgium flag"/>
          <p:cNvSpPr>
            <a:spLocks noChangeAspect="1" noChangeArrowheads="1"/>
          </p:cNvSpPr>
          <p:nvPr/>
        </p:nvSpPr>
        <p:spPr bwMode="auto">
          <a:xfrm>
            <a:off x="221262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://cdn.wonderfulengineering.com/wp-content/uploads/2015/07/Belgium-Flag-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36" y="-132856"/>
            <a:ext cx="13250315" cy="100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tomi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2" y="229213"/>
            <a:ext cx="3316463" cy="24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anneken P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28" y="3076600"/>
            <a:ext cx="2580722" cy="38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lgian be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46" y="7757120"/>
            <a:ext cx="3955939" cy="14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0"/>
            <a:ext cx="10163850" cy="1625600"/>
          </a:xfrm>
        </p:spPr>
        <p:txBody>
          <a:bodyPr/>
          <a:lstStyle/>
          <a:p>
            <a:r>
              <a:rPr lang="en-GB" dirty="0" smtClean="0"/>
              <a:t>2: Caledonian Orogeny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40" y="844352"/>
            <a:ext cx="7017879" cy="6436925"/>
          </a:xfrm>
        </p:spPr>
        <p:txBody>
          <a:bodyPr/>
          <a:lstStyle/>
          <a:p>
            <a:r>
              <a:rPr lang="en-GB" sz="3200" dirty="0" smtClean="0"/>
              <a:t>Belgium on southern edge of mountain range</a:t>
            </a:r>
          </a:p>
          <a:p>
            <a:r>
              <a:rPr lang="en-GB" sz="3200" dirty="0" smtClean="0"/>
              <a:t>Collision between </a:t>
            </a:r>
            <a:r>
              <a:rPr lang="en-GB" sz="3200" dirty="0" err="1" smtClean="0"/>
              <a:t>Laurentia</a:t>
            </a:r>
            <a:r>
              <a:rPr lang="en-GB" sz="3200" dirty="0" smtClean="0"/>
              <a:t>, </a:t>
            </a:r>
            <a:r>
              <a:rPr lang="en-GB" sz="3200" dirty="0" err="1" smtClean="0"/>
              <a:t>Baltica</a:t>
            </a:r>
            <a:r>
              <a:rPr lang="en-GB" sz="3200" dirty="0" smtClean="0"/>
              <a:t> and Avalonia</a:t>
            </a:r>
            <a:endParaRPr lang="nl-NL" sz="3200" dirty="0"/>
          </a:p>
        </p:txBody>
      </p:sp>
      <p:pic>
        <p:nvPicPr>
          <p:cNvPr id="4" name="Picture 2" descr="File:Caledonides EN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29" y="596053"/>
            <a:ext cx="5746045" cy="384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cartogis.ugent.be/geologis/geologis/Schermafbeelding_2010-08-03_om_11.29.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8" y="4436534"/>
            <a:ext cx="7553674" cy="53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0982" y="5081623"/>
            <a:ext cx="4710923" cy="3578413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Called Caledonian orogeny after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watch what is coming from the south…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585" y="196280"/>
            <a:ext cx="10009112" cy="1512166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3: Devonian-Carboniferous: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more marine sediments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37" y="2418928"/>
            <a:ext cx="9245848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 result for beauchatea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2" y="6310559"/>
            <a:ext cx="3277164" cy="24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lcol_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2606" r="2644" b="11031"/>
          <a:stretch>
            <a:fillRect/>
          </a:stretch>
        </p:blipFill>
        <p:spPr bwMode="auto">
          <a:xfrm>
            <a:off x="3327821" y="7137062"/>
            <a:ext cx="1942750" cy="26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mage result for durnal climb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61" y="4569566"/>
            <a:ext cx="2320010" cy="15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petit gran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9" y="3155714"/>
            <a:ext cx="2399812" cy="21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namuri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97" y="1849143"/>
            <a:ext cx="2660651" cy="17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275648" y="7846730"/>
            <a:ext cx="2762923" cy="0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27821" y="6617793"/>
            <a:ext cx="4915573" cy="204823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75648" y="5491268"/>
            <a:ext cx="2967745" cy="102411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614998" y="4057509"/>
            <a:ext cx="5423573" cy="512057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26785" y="3155714"/>
            <a:ext cx="2916609" cy="696973"/>
          </a:xfrm>
          <a:prstGeom prst="straightConnector1">
            <a:avLst/>
          </a:prstGeom>
          <a:ln>
            <a:solidFill>
              <a:schemeClr val="accent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26785" y="8964269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Why these changes with sea level??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185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76" y="6165328"/>
            <a:ext cx="7628925" cy="36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3" y="1205653"/>
            <a:ext cx="7450667" cy="50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52" y="196280"/>
            <a:ext cx="10336168" cy="1625600"/>
          </a:xfrm>
        </p:spPr>
        <p:txBody>
          <a:bodyPr/>
          <a:lstStyle/>
          <a:p>
            <a:r>
              <a:rPr lang="en-GB" dirty="0" smtClean="0"/>
              <a:t>4: </a:t>
            </a:r>
            <a:r>
              <a:rPr lang="en-GB" dirty="0" err="1" smtClean="0"/>
              <a:t>Variscan</a:t>
            </a:r>
            <a:r>
              <a:rPr lang="en-GB" dirty="0" smtClean="0"/>
              <a:t> Orogeny</a:t>
            </a:r>
            <a:endParaRPr lang="nl-NL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4" y="2930983"/>
            <a:ext cx="5094603" cy="69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7" y="1205654"/>
            <a:ext cx="11704320" cy="6436925"/>
          </a:xfrm>
        </p:spPr>
        <p:txBody>
          <a:bodyPr/>
          <a:lstStyle/>
          <a:p>
            <a:r>
              <a:rPr lang="en-GB" dirty="0" smtClean="0"/>
              <a:t>Belgium now on northern edge of mountain range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8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5: Permian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936" y="1276400"/>
            <a:ext cx="10009112" cy="6840759"/>
          </a:xfrm>
        </p:spPr>
        <p:txBody>
          <a:bodyPr/>
          <a:lstStyle/>
          <a:p>
            <a:r>
              <a:rPr lang="en-GB" dirty="0" smtClean="0"/>
              <a:t>Belgium was a mountain range =&gt; no deposition, but </a:t>
            </a:r>
            <a:r>
              <a:rPr lang="en-GB" b="1" dirty="0" smtClean="0"/>
              <a:t>erosion</a:t>
            </a:r>
          </a:p>
          <a:p>
            <a:r>
              <a:rPr lang="en-GB" dirty="0" smtClean="0"/>
              <a:t>In NL desert conditions: sandstones and salt lakes</a:t>
            </a:r>
            <a:endParaRPr lang="nl-NL" dirty="0"/>
          </a:p>
        </p:txBody>
      </p:sp>
      <p:pic>
        <p:nvPicPr>
          <p:cNvPr id="2050" name="Picture 2" descr="https://richardjulian.files.wordpress.com/2014/05/desert-mountains-edit1.jpg?w=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25" y="2500536"/>
            <a:ext cx="1069318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530" y="412304"/>
            <a:ext cx="9785707" cy="1625600"/>
          </a:xfrm>
        </p:spPr>
        <p:txBody>
          <a:bodyPr/>
          <a:lstStyle/>
          <a:p>
            <a:pPr algn="ctr"/>
            <a:r>
              <a:rPr lang="en-GB" dirty="0" smtClean="0"/>
              <a:t>6: Mesozoic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904" y="1439266"/>
            <a:ext cx="10359551" cy="6436925"/>
          </a:xfrm>
        </p:spPr>
        <p:txBody>
          <a:bodyPr/>
          <a:lstStyle/>
          <a:p>
            <a:r>
              <a:rPr lang="en-GB" sz="3600" dirty="0" smtClean="0"/>
              <a:t>Mountain range once again eroded</a:t>
            </a:r>
          </a:p>
          <a:p>
            <a:r>
              <a:rPr lang="en-GB" sz="3600" dirty="0" smtClean="0"/>
              <a:t>Triassic: </a:t>
            </a:r>
            <a:r>
              <a:rPr lang="en-GB" sz="3600" dirty="0" err="1" smtClean="0"/>
              <a:t>Buntsandstein</a:t>
            </a:r>
            <a:r>
              <a:rPr lang="en-GB" sz="3600" dirty="0" smtClean="0"/>
              <a:t> – </a:t>
            </a:r>
            <a:r>
              <a:rPr lang="en-GB" sz="3600" dirty="0" err="1" smtClean="0"/>
              <a:t>Muschelkalk</a:t>
            </a:r>
            <a:r>
              <a:rPr lang="en-GB" sz="3600" dirty="0" smtClean="0"/>
              <a:t> – </a:t>
            </a:r>
            <a:r>
              <a:rPr lang="en-GB" sz="3600" dirty="0" err="1" smtClean="0"/>
              <a:t>Keuper</a:t>
            </a:r>
            <a:r>
              <a:rPr lang="en-GB" sz="3600" dirty="0" smtClean="0"/>
              <a:t> shales</a:t>
            </a:r>
          </a:p>
          <a:p>
            <a:r>
              <a:rPr lang="en-GB" sz="3600" dirty="0" smtClean="0"/>
              <a:t>Jurassic: marine conditions</a:t>
            </a:r>
          </a:p>
          <a:p>
            <a:r>
              <a:rPr lang="en-GB" sz="3600" dirty="0" smtClean="0"/>
              <a:t>Shallow sea to the south: Paris Basin</a:t>
            </a:r>
          </a:p>
          <a:p>
            <a:r>
              <a:rPr lang="en-GB" sz="3600" dirty="0" smtClean="0"/>
              <a:t>Layers visible as cuesta’s</a:t>
            </a:r>
            <a:endParaRPr lang="nl-NL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3" y="5388857"/>
            <a:ext cx="4856479" cy="36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Image result for cuesta luxembo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84" y="5231496"/>
            <a:ext cx="5727590" cy="23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cuesta luxembo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47" y="6381908"/>
            <a:ext cx="5418667" cy="29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51" y="-866"/>
            <a:ext cx="11704320" cy="1625600"/>
          </a:xfrm>
        </p:spPr>
        <p:txBody>
          <a:bodyPr/>
          <a:lstStyle/>
          <a:p>
            <a:pPr algn="ctr"/>
            <a:r>
              <a:rPr lang="en-GB" dirty="0" smtClean="0"/>
              <a:t>7: </a:t>
            </a:r>
            <a:r>
              <a:rPr lang="en-GB" dirty="0" err="1" smtClean="0"/>
              <a:t>Cenozoic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928" y="1394814"/>
            <a:ext cx="10012932" cy="6436925"/>
          </a:xfrm>
        </p:spPr>
        <p:txBody>
          <a:bodyPr/>
          <a:lstStyle/>
          <a:p>
            <a:r>
              <a:rPr lang="en-GB" dirty="0" smtClean="0"/>
              <a:t>Belgium occasionally flooded between Paris basin and North Sea</a:t>
            </a:r>
          </a:p>
          <a:p>
            <a:r>
              <a:rPr lang="en-GB" dirty="0" smtClean="0"/>
              <a:t>Deposition of marine sands and clay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89" y="3000991"/>
            <a:ext cx="8607770" cy="64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2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0"/>
            <a:ext cx="11704320" cy="1625600"/>
          </a:xfrm>
        </p:spPr>
        <p:txBody>
          <a:bodyPr/>
          <a:lstStyle/>
          <a:p>
            <a:pPr algn="ctr"/>
            <a:r>
              <a:rPr lang="en-GB" dirty="0" smtClean="0"/>
              <a:t>8: </a:t>
            </a:r>
            <a:r>
              <a:rPr lang="en-GB" dirty="0" err="1" smtClean="0"/>
              <a:t>Peneplain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927" y="1394814"/>
            <a:ext cx="10115343" cy="6436925"/>
          </a:xfrm>
        </p:spPr>
        <p:txBody>
          <a:bodyPr/>
          <a:lstStyle/>
          <a:p>
            <a:r>
              <a:rPr lang="en-GB" dirty="0" smtClean="0"/>
              <a:t>During Oligocene, after erosion, Belgium was very similar to the Netherlands, completely flat, occasional sedimentation of sand and clay, meandering rivers, </a:t>
            </a:r>
          </a:p>
          <a:p>
            <a:r>
              <a:rPr lang="en-GB" dirty="0" smtClean="0"/>
              <a:t>Alpine orogeny further south caused uplift of Ardennes-Eifel region</a:t>
            </a:r>
          </a:p>
          <a:p>
            <a:r>
              <a:rPr lang="en-GB" dirty="0" smtClean="0"/>
              <a:t>Rivers started to erode deep valleys</a:t>
            </a:r>
            <a:endParaRPr lang="nl-NL" dirty="0"/>
          </a:p>
        </p:txBody>
      </p:sp>
      <p:pic>
        <p:nvPicPr>
          <p:cNvPr id="4" name="Picture 1" descr="Image result for ardense schiervlak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0" y="4444752"/>
            <a:ext cx="7665562" cy="511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41" y="196280"/>
            <a:ext cx="4892241" cy="832442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B0F0"/>
                </a:solidFill>
              </a:rPr>
              <a:t>8: Meandering rivers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760" y="1492424"/>
            <a:ext cx="5833122" cy="541308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These normally occur in flat landscapes, like the Netherlands, where rivers can occasionally break their banks and find a new bedding.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In Belgium they form deep valleys as a result of uplift and erosion</a:t>
            </a:r>
            <a:endParaRPr lang="nl-NL" sz="2800" dirty="0"/>
          </a:p>
        </p:txBody>
      </p:sp>
      <p:pic>
        <p:nvPicPr>
          <p:cNvPr id="14340" name="Picture 4" descr="Image result for belvedere cinq our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65" y="0"/>
            <a:ext cx="5990343" cy="65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meander arden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66" y="6599363"/>
            <a:ext cx="13234696" cy="31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08" y="412304"/>
            <a:ext cx="8852359" cy="90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1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6" y="1132384"/>
            <a:ext cx="13038642" cy="86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984" y="175253"/>
            <a:ext cx="10009112" cy="1512166"/>
          </a:xfrm>
        </p:spPr>
        <p:txBody>
          <a:bodyPr/>
          <a:lstStyle/>
          <a:p>
            <a:r>
              <a:rPr lang="en-GB" dirty="0" smtClean="0"/>
              <a:t>Next week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6" y="1276400"/>
            <a:ext cx="12241360" cy="68407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Look at the geologic history of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study the </a:t>
            </a:r>
            <a:r>
              <a:rPr lang="en-GB" dirty="0" err="1" smtClean="0"/>
              <a:t>powerpoint</a:t>
            </a:r>
            <a:r>
              <a:rPr lang="en-GB" dirty="0" smtClean="0"/>
              <a:t> on </a:t>
            </a:r>
            <a:r>
              <a:rPr lang="en-GB" dirty="0" smtClean="0"/>
              <a:t>fractures &amp; faults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Look at </a:t>
            </a:r>
            <a:r>
              <a:rPr lang="en-GB" dirty="0" err="1" smtClean="0"/>
              <a:t>emodules</a:t>
            </a:r>
            <a:r>
              <a:rPr lang="en-GB" dirty="0" smtClean="0"/>
              <a:t> on </a:t>
            </a:r>
            <a:r>
              <a:rPr lang="en-GB" dirty="0" smtClean="0"/>
              <a:t>brittle deformation &amp; faults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3580656"/>
            <a:ext cx="7056783" cy="34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Geology of Belgium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your group, find the geologic map and a N-S cross section and describe the geologic history (timing!) of</a:t>
            </a:r>
          </a:p>
          <a:p>
            <a:endParaRPr lang="en-GB" dirty="0" smtClean="0"/>
          </a:p>
          <a:p>
            <a:pPr lvl="2"/>
            <a:r>
              <a:rPr lang="en-GB" sz="5100" dirty="0" smtClean="0"/>
              <a:t>Belgium</a:t>
            </a:r>
          </a:p>
          <a:p>
            <a:pPr lvl="2"/>
            <a:endParaRPr lang="en-GB" sz="5100" dirty="0"/>
          </a:p>
          <a:p>
            <a:r>
              <a:rPr lang="en-GB" dirty="0" smtClean="0"/>
              <a:t>Make use of the excel sheet on the blackboard to show when things happened in Belgium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70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‘geologic map Belgium’</a:t>
            </a:r>
            <a:endParaRPr lang="nl-NL" dirty="0"/>
          </a:p>
        </p:txBody>
      </p:sp>
      <p:pic>
        <p:nvPicPr>
          <p:cNvPr id="2050" name="Picture 2" descr="http://www.fao.org/ag/agp/agpc/doc/counprof/belgium/pics/fi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8" y="1348408"/>
            <a:ext cx="10369152" cy="80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esearchgate.net/profile/Paul_Spagna/publication/264993155/figure/fig2/AS:295828066455562@1447542315724/Figure-2-Geological-map-of-Belgium-after-Pirson-2003-redrawn-from-a-Geological-Surve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76" y="700336"/>
            <a:ext cx="9925538" cy="83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7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04" y="-18608"/>
            <a:ext cx="10009112" cy="1512166"/>
          </a:xfrm>
        </p:spPr>
        <p:txBody>
          <a:bodyPr/>
          <a:lstStyle/>
          <a:p>
            <a:r>
              <a:rPr lang="en-GB" dirty="0" smtClean="0"/>
              <a:t>Looking back</a:t>
            </a:r>
            <a:endParaRPr lang="nl-N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8387">
            <a:off x="9871637" y="7371043"/>
            <a:ext cx="3312434" cy="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1720" y="772344"/>
            <a:ext cx="10585176" cy="85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447" y="0"/>
            <a:ext cx="13425544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" y="556320"/>
            <a:ext cx="10009112" cy="151216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Bigger picture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3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sections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Same site as last map:</a:t>
            </a:r>
          </a:p>
          <a:p>
            <a:endParaRPr lang="nl-NL" dirty="0"/>
          </a:p>
        </p:txBody>
      </p:sp>
      <p:pic>
        <p:nvPicPr>
          <p:cNvPr id="5122" name="Picture 2" descr="https://www.researchgate.net/profile/Paul_Spagna/publication/264993155/figure/fig3/AS:295828066455573@1447542316087/Figure-3-Simplified-N-S-geological-section-showing-the-geometrical-relationships-betw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0" y="3340630"/>
            <a:ext cx="11514667" cy="45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75" y="6475716"/>
            <a:ext cx="2662696" cy="4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researchgate.net/profile/Paul_Spagna/publication/264993155/figure/fig3/AS:295828066455573@1447542316087/Figure-3-Simplified-N-S-geological-section-showing-the-geometrical-relationships-betw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575522"/>
            <a:ext cx="8241387" cy="32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94287" cy="1106628"/>
          </a:xfrm>
        </p:spPr>
        <p:txBody>
          <a:bodyPr/>
          <a:lstStyle/>
          <a:p>
            <a:r>
              <a:rPr lang="en-GB" dirty="0" smtClean="0"/>
              <a:t>More</a:t>
            </a:r>
            <a:endParaRPr lang="nl-NL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6" y="6091083"/>
            <a:ext cx="9984387" cy="33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2" y="2606220"/>
            <a:ext cx="11704320" cy="352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7499" y="4948808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7896252" y="3852686"/>
            <a:ext cx="79701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2a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5754715" y="3639717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6490975" y="3617467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8734648" y="3792687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10678864" y="3852686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677864" y="3670783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3550072" y="4546740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6000135" y="4719683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6890690" y="2952186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1675019" y="4371520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11614968" y="4953458"/>
            <a:ext cx="49084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9222692" y="149027"/>
            <a:ext cx="361669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More sections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1659" y="1302822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So, what happened?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692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3" grpId="0"/>
      <p:bldP spid="14" grpId="0"/>
      <p:bldP spid="11" grpId="0"/>
      <p:bldP spid="16" grpId="0"/>
      <p:bldP spid="1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14" y="124272"/>
            <a:ext cx="5201920" cy="1625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1,2:Contact Devonian &amp; older rocks</a:t>
            </a:r>
            <a:endParaRPr lang="nl-N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olcol_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2606" r="2644" b="11031"/>
          <a:stretch>
            <a:fillRect/>
          </a:stretch>
        </p:blipFill>
        <p:spPr bwMode="auto">
          <a:xfrm>
            <a:off x="5852160" y="1"/>
            <a:ext cx="7152640" cy="98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 rot="1959525">
            <a:off x="8141264" y="1816493"/>
            <a:ext cx="3136624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l" eaLnBrk="0" hangingPunct="0">
              <a:lnSpc>
                <a:spcPts val="2500"/>
              </a:lnSpc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ts val="2500"/>
              </a:lnSpc>
              <a:buClr>
                <a:srgbClr val="00A6D6"/>
              </a:buClr>
              <a:buFont typeface="Times"/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ts val="2500"/>
              </a:lnSpc>
              <a:buClr>
                <a:srgbClr val="00A6D6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ts val="2500"/>
              </a:lnSpc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ts val="2500"/>
              </a:lnSpc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3400" dirty="0" smtClean="0">
                <a:solidFill>
                  <a:srgbClr val="FFFF00"/>
                </a:solidFill>
              </a:rPr>
              <a:t>Early Devonian</a:t>
            </a:r>
            <a:endParaRPr lang="nl-NL" altLang="nl-NL" sz="3400" dirty="0">
              <a:solidFill>
                <a:srgbClr val="FFFF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 rot="18298758">
            <a:off x="6914445" y="7503725"/>
            <a:ext cx="2095218" cy="6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algn="l" eaLnBrk="0" hangingPunct="0">
              <a:lnSpc>
                <a:spcPts val="2500"/>
              </a:lnSpc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ts val="2500"/>
              </a:lnSpc>
              <a:buClr>
                <a:srgbClr val="00A6D6"/>
              </a:buClr>
              <a:buFont typeface="Times"/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ts val="2500"/>
              </a:lnSpc>
              <a:buClr>
                <a:srgbClr val="00A6D6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ts val="2500"/>
              </a:lnSpc>
              <a:buClr>
                <a:schemeClr val="bg2"/>
              </a:buClr>
              <a:buFont typeface="Times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ts val="2500"/>
              </a:lnSpc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nl-NL" sz="3400">
                <a:solidFill>
                  <a:srgbClr val="FFFF00"/>
                </a:solidFill>
              </a:rPr>
              <a:t>Cambrian</a:t>
            </a:r>
            <a:endParaRPr lang="nl-NL" altLang="nl-NL" sz="3400">
              <a:solidFill>
                <a:srgbClr val="FFFF00"/>
              </a:solidFill>
            </a:endParaRPr>
          </a:p>
        </p:txBody>
      </p:sp>
      <p:pic>
        <p:nvPicPr>
          <p:cNvPr id="8194" name="Picture 2" descr="https://www.researchgate.net/profile/Manuel_Sintubin/publication/228937567/figure/fig1/AS:340584494583808@1458213079046/Fig-5-La-discordance-brabanconne-a-la-bordure-nord-du-socle-brabancon-a-Ronquie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286446"/>
            <a:ext cx="5933545" cy="44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704" y="1618200"/>
            <a:ext cx="5328592" cy="308597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GB" sz="2400" dirty="0" smtClean="0"/>
              <a:t>Right: in the south</a:t>
            </a:r>
          </a:p>
          <a:p>
            <a:r>
              <a:rPr lang="en-GB" sz="2400" dirty="0" smtClean="0"/>
              <a:t>Below: in the north </a:t>
            </a:r>
          </a:p>
          <a:p>
            <a:r>
              <a:rPr lang="en-GB" sz="2400" dirty="0" smtClean="0"/>
              <a:t>(</a:t>
            </a:r>
            <a:r>
              <a:rPr lang="en-GB" sz="2400" dirty="0" err="1" smtClean="0"/>
              <a:t>Givetian</a:t>
            </a:r>
            <a:r>
              <a:rPr lang="en-GB" sz="2400" dirty="0" smtClean="0"/>
              <a:t>= M-Devonian,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Ludlow = Silurian)</a:t>
            </a:r>
          </a:p>
          <a:p>
            <a:endParaRPr lang="en-GB" sz="2400" dirty="0" smtClean="0"/>
          </a:p>
          <a:p>
            <a:r>
              <a:rPr lang="en-GB" sz="2400" dirty="0" smtClean="0"/>
              <a:t>All deep marine sediments</a:t>
            </a:r>
          </a:p>
          <a:p>
            <a:r>
              <a:rPr lang="en-GB" sz="2400" dirty="0" smtClean="0"/>
              <a:t>underneath unconformity with Devonian =&gt; deformation phase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57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Pages>0</Pages>
  <Words>358</Words>
  <Characters>0</Characters>
  <Application>Microsoft Office PowerPoint</Application>
  <PresentationFormat>Custom</PresentationFormat>
  <Lines>0</Lines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MS PGothic</vt:lpstr>
      <vt:lpstr>Arial</vt:lpstr>
      <vt:lpstr>Bookman Old Style</vt:lpstr>
      <vt:lpstr>Calibri</vt:lpstr>
      <vt:lpstr>Gill Sans</vt:lpstr>
      <vt:lpstr>Tahoma</vt:lpstr>
      <vt:lpstr>Times</vt:lpstr>
      <vt:lpstr>ヒラギノ角ゴ ProN W3</vt:lpstr>
      <vt:lpstr>text</vt:lpstr>
      <vt:lpstr>1_Custom Design</vt:lpstr>
      <vt:lpstr>Custom Design</vt:lpstr>
      <vt:lpstr>PowerPoint Presentation</vt:lpstr>
      <vt:lpstr>Geology of Belgium</vt:lpstr>
      <vt:lpstr>Google ‘geologic map Belgium’</vt:lpstr>
      <vt:lpstr>or</vt:lpstr>
      <vt:lpstr>Looking back</vt:lpstr>
      <vt:lpstr>Bigger picture</vt:lpstr>
      <vt:lpstr>Cross sections</vt:lpstr>
      <vt:lpstr>More</vt:lpstr>
      <vt:lpstr>1,2:Contact Devonian &amp; older rocks</vt:lpstr>
      <vt:lpstr>2: Caledonian Orogeny</vt:lpstr>
      <vt:lpstr>3: Devonian-Carboniferous: more marine sediments</vt:lpstr>
      <vt:lpstr>4: Variscan Orogeny</vt:lpstr>
      <vt:lpstr>5: Permian</vt:lpstr>
      <vt:lpstr>6: Mesozoic</vt:lpstr>
      <vt:lpstr>7: Cenozoic</vt:lpstr>
      <vt:lpstr>8: Peneplain</vt:lpstr>
      <vt:lpstr>PowerPoint Presentation</vt:lpstr>
      <vt:lpstr>PowerPoint Presentation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-  a bird’s eye view</dc:title>
  <dc:creator>Mark Lammerts</dc:creator>
  <cp:lastModifiedBy>Jan Kees Blom - CITG</cp:lastModifiedBy>
  <cp:revision>225</cp:revision>
  <cp:lastPrinted>2013-11-19T15:01:24Z</cp:lastPrinted>
  <dcterms:modified xsi:type="dcterms:W3CDTF">2019-02-21T12:56:48Z</dcterms:modified>
</cp:coreProperties>
</file>